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45"/>
  </p:notesMasterIdLst>
  <p:sldIdLst>
    <p:sldId id="256" r:id="rId3"/>
    <p:sldId id="257" r:id="rId4"/>
    <p:sldId id="258" r:id="rId5"/>
    <p:sldId id="260" r:id="rId6"/>
    <p:sldId id="301" r:id="rId7"/>
    <p:sldId id="302" r:id="rId8"/>
    <p:sldId id="263" r:id="rId9"/>
    <p:sldId id="264" r:id="rId10"/>
    <p:sldId id="303" r:id="rId11"/>
    <p:sldId id="304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310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</p:sldIdLst>
  <p:sldSz cx="12192000" cy="6858000"/>
  <p:notesSz cx="6858000" cy="9144000"/>
  <p:embeddedFontLst>
    <p:embeddedFont>
      <p:font typeface="Arial Black" panose="020B0A04020102020204" pitchFamily="34" charset="0"/>
      <p:regular r:id="rId46"/>
      <p:bold r:id="rId47"/>
    </p:embeddedFon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Consolas" panose="020B0609020204030204" pitchFamily="49" charset="0"/>
      <p:regular r:id="rId52"/>
      <p:bold r:id="rId53"/>
      <p:italic r:id="rId54"/>
      <p:boldItalic r:id="rId55"/>
    </p:embeddedFont>
    <p:embeddedFont>
      <p:font typeface="Helvetica Neue" panose="020B0604020202020204" charset="0"/>
      <p:regular r:id="rId56"/>
      <p:bold r:id="rId57"/>
      <p:italic r:id="rId58"/>
      <p:boldItalic r:id="rId59"/>
    </p:embeddedFont>
    <p:embeddedFont>
      <p:font typeface="Helvetica Neue Light" panose="020B0604020202020204" charset="0"/>
      <p:regular r:id="rId60"/>
      <p:bold r:id="rId61"/>
      <p:italic r:id="rId62"/>
      <p:boldItalic r:id="rId63"/>
    </p:embeddedFont>
    <p:embeddedFont>
      <p:font typeface="Lato" panose="020F0502020204030203" pitchFamily="34" charset="0"/>
      <p:regular r:id="rId64"/>
      <p:bold r:id="rId65"/>
      <p:italic r:id="rId66"/>
      <p:boldItalic r:id="rId67"/>
    </p:embeddedFont>
    <p:embeddedFont>
      <p:font typeface="Tahoma" panose="020B0604030504040204" pitchFamily="34" charset="0"/>
      <p:regular r:id="rId68"/>
      <p:bold r:id="rId6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94822E-8C2B-4774-91FD-1A5D822B0D05}">
  <a:tblStyle styleId="{6E94822E-8C2B-4774-91FD-1A5D822B0D0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1786" autoAdjust="0"/>
  </p:normalViewPr>
  <p:slideViewPr>
    <p:cSldViewPr snapToGrid="0">
      <p:cViewPr>
        <p:scale>
          <a:sx n="48" d="100"/>
          <a:sy n="48" d="100"/>
        </p:scale>
        <p:origin x="1992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2.fntdata"/><Relationship Id="rId63" Type="http://schemas.openxmlformats.org/officeDocument/2006/relationships/font" Target="fonts/font18.fntdata"/><Relationship Id="rId68" Type="http://schemas.openxmlformats.org/officeDocument/2006/relationships/font" Target="fonts/font2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font" Target="fonts/font13.fntdata"/><Relationship Id="rId66" Type="http://schemas.openxmlformats.org/officeDocument/2006/relationships/font" Target="fonts/font21.fntdata"/><Relationship Id="rId5" Type="http://schemas.openxmlformats.org/officeDocument/2006/relationships/slide" Target="slides/slide3.xml"/><Relationship Id="rId61" Type="http://schemas.openxmlformats.org/officeDocument/2006/relationships/font" Target="fonts/font16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64" Type="http://schemas.openxmlformats.org/officeDocument/2006/relationships/font" Target="fonts/font19.fntdata"/><Relationship Id="rId69" Type="http://schemas.openxmlformats.org/officeDocument/2006/relationships/font" Target="fonts/font24.fntdata"/><Relationship Id="rId8" Type="http://schemas.openxmlformats.org/officeDocument/2006/relationships/slide" Target="slides/slide6.xml"/><Relationship Id="rId51" Type="http://schemas.openxmlformats.org/officeDocument/2006/relationships/font" Target="fonts/font6.fntdata"/><Relationship Id="rId72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1.fntdata"/><Relationship Id="rId59" Type="http://schemas.openxmlformats.org/officeDocument/2006/relationships/font" Target="fonts/font14.fntdata"/><Relationship Id="rId67" Type="http://schemas.openxmlformats.org/officeDocument/2006/relationships/font" Target="fonts/font22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9.fntdata"/><Relationship Id="rId62" Type="http://schemas.openxmlformats.org/officeDocument/2006/relationships/font" Target="fonts/font17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7.fntdata"/><Relationship Id="rId60" Type="http://schemas.openxmlformats.org/officeDocument/2006/relationships/font" Target="fonts/font15.fntdata"/><Relationship Id="rId65" Type="http://schemas.openxmlformats.org/officeDocument/2006/relationships/font" Target="fonts/font20.fntdata"/><Relationship Id="rId73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7" Type="http://schemas.openxmlformats.org/officeDocument/2006/relationships/slide" Target="slides/slide5.xml"/><Relationship Id="rId71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Supercomputing_Spinup.git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2316551eda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2316551eda_0_5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6" name="Google Shape;596;g12316551eda_0_5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 clone </a:t>
            </a:r>
            <a:r>
              <a:rPr lang="en-US" sz="12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https://github.com/ResearchComputing/Supercomputing_Spinup.git</a:t>
            </a:r>
            <a:endParaRPr lang="en-US" sz="1200" dirty="0">
              <a:solidFill>
                <a:schemeClr val="accent5"/>
              </a:solidFill>
              <a:uFill>
                <a:noFill/>
              </a:u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Supercomputing_Spinup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export SPINUP_ROOT=$(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dirty="0"/>
          </a:p>
        </p:txBody>
      </p:sp>
      <p:sp>
        <p:nvSpPr>
          <p:cNvPr id="313" name="Google Shape;31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12098c2ab9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$SPINUP_ROOT/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5" name="Google Shape;325;g112098c2ab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0226c10da8_2_1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g10226c10da8_2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0226c10da8_2_2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g10226c10da8_2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module load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slurm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/alpine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$SPINUP_ROOT/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alpine_scripts/submit_test.sh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 \</a:t>
            </a:r>
          </a:p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chmod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 </a:t>
            </a: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u+rwx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 -R </a:t>
            </a: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alpine_scripts</a:t>
            </a:r>
            <a:endParaRPr lang="en-US" sz="11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--partition=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amilan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alpine_scripts/submit_test.sh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endParaRPr dirty="0"/>
          </a:p>
        </p:txBody>
      </p:sp>
      <p:sp>
        <p:nvSpPr>
          <p:cNvPr id="399" name="Google Shape;39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023de06765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g1023de0676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" name="Google Shape;17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12316551eda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12316551eda_0_7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g12316551eda_0_7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3" name="Google Shape;47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#!/bin/bash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--nodes=1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ntasks</a:t>
            </a:r>
            <a:r>
              <a:rPr lang="en-US" i="1" dirty="0">
                <a:solidFill>
                  <a:srgbClr val="3D7B7B"/>
                </a:solidFill>
                <a:effectLst/>
              </a:rPr>
              <a:t>=1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--time=00:01:00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--partition=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amilan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--output=sleep_%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j.out</a:t>
            </a: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--mail-type=all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#SBATCH --mail-user=trha5176@colorado.edu</a:t>
            </a: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>
              <a:solidFill>
                <a:srgbClr val="3D7B7B"/>
              </a:solidFill>
              <a:effectLst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4" name="Google Shape;48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ls</a:t>
            </a:r>
            <a:endParaRPr dirty="0"/>
          </a:p>
        </p:txBody>
      </p:sp>
      <p:sp>
        <p:nvSpPr>
          <p:cNvPr id="495" name="Google Shape;49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fr-FR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–u 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fr-FR" sz="1200" dirty="0" err="1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username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fr-FR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–p 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–u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lang="en-US" sz="11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--start=MM/DD/YY –u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lang="en-US" sz="1100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–j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&lt;job-id&gt;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sz="12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6" name="Google Shape;50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show job 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slurmtools</a:t>
            </a:r>
            <a:endParaRPr lang="en-US" sz="12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seff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7" name="Google Shape;51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026882106d_2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g1026882106d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chmod</a:t>
            </a:r>
            <a:r>
              <a:rPr lang="en-US" dirty="0"/>
              <a:t> </a:t>
            </a:r>
            <a:r>
              <a:rPr lang="en-US" dirty="0" err="1"/>
              <a:t>u+rwx</a:t>
            </a:r>
            <a:r>
              <a:rPr lang="en-US" dirty="0"/>
              <a:t> -R scripts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cd programs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Rscript</a:t>
            </a:r>
            <a:r>
              <a:rPr lang="en-US" dirty="0"/>
              <a:t> </a:t>
            </a:r>
            <a:r>
              <a:rPr lang="en-US" dirty="0" err="1"/>
              <a:t>R_program.R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#SBATCH –partition=</a:t>
            </a:r>
            <a:r>
              <a:rPr lang="en-US" dirty="0" err="1"/>
              <a:t>amilan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 err="1"/>
              <a:t>sbatch</a:t>
            </a:r>
            <a:r>
              <a:rPr lang="en-US" dirty="0"/>
              <a:t> scripts/submit_R_SOLUTION.sh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556" name="Google Shape;556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123ae1a45bf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g123ae1a45b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123ae1a45bf_0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g123ae1a45b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23ae1a45bf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g123ae1a45b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1026882106d_2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g1026882106d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MPI: </a:t>
            </a:r>
            <a:r>
              <a:rPr lang="en-US" b="0" i="0" dirty="0">
                <a:solidFill>
                  <a:srgbClr val="808080"/>
                </a:solidFill>
                <a:effectLst/>
                <a:latin typeface="Lato" panose="020F0502020204030203" pitchFamily="34" charset="0"/>
              </a:rPr>
              <a:t>Message Passing Interface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sbatch</a:t>
            </a:r>
            <a:r>
              <a:rPr lang="en-US" dirty="0"/>
              <a:t> scripts/submit_python_mpi.sh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</a:t>
            </a:r>
            <a:r>
              <a:rPr lang="en-US" b="1" dirty="0">
                <a:effectLst/>
              </a:rPr>
              <a:t>create</a:t>
            </a:r>
            <a:r>
              <a:rPr lang="en-US" dirty="0"/>
              <a:t> -n </a:t>
            </a:r>
            <a:r>
              <a:rPr lang="en-US" dirty="0" err="1"/>
              <a:t>mycustomenv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activate </a:t>
            </a:r>
            <a:r>
              <a:rPr lang="en-US" dirty="0" err="1"/>
              <a:t>mycustomenv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install </a:t>
            </a:r>
            <a:r>
              <a:rPr lang="en-US" dirty="0" err="1"/>
              <a:t>numpy</a:t>
            </a:r>
            <a:r>
              <a:rPr lang="en-US" dirty="0"/>
              <a:t> </a:t>
            </a:r>
            <a:r>
              <a:rPr lang="en-US" dirty="0" err="1"/>
              <a:t>scipy</a:t>
            </a:r>
            <a:r>
              <a:rPr lang="en-US" dirty="0"/>
              <a:t> </a:t>
            </a:r>
            <a:r>
              <a:rPr lang="en-US" dirty="0" err="1"/>
              <a:t>tensorflow</a:t>
            </a:r>
            <a:endParaRPr dirty="0"/>
          </a:p>
        </p:txBody>
      </p:sp>
      <p:sp>
        <p:nvSpPr>
          <p:cNvPr id="630" name="Google Shape;630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12098c2ab9_0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g112098c2ab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12340e64330_0_4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g12340e64330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226c10da8_2_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10226c10da8_2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316551eda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2316551eda_0_2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C774C7-3DD9-44A3-D412-31571CB5B8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2316551eda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2316551eda_0_2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AMC – must sign end user agreement</a:t>
            </a:r>
            <a:endParaRPr dirty="0"/>
          </a:p>
        </p:txBody>
      </p:sp>
      <p:sp>
        <p:nvSpPr>
          <p:cNvPr id="355" name="Google Shape;355;g12316551eda_0_2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2340e64330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2340e64330_0_1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12340e64330_0_1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10e5acfa11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110e5acfa11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12316551eda_0_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12316551eda_0_5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g12316551eda_0_5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dt" idx="10"/>
          </p:nvPr>
        </p:nvSpPr>
        <p:spPr>
          <a:xfrm>
            <a:off x="3716594" y="6295491"/>
            <a:ext cx="99008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ftr" idx="11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" name="Google Shape;22;p2"/>
          <p:cNvPicPr preferRelativeResize="0"/>
          <p:nvPr/>
        </p:nvPicPr>
        <p:blipFill rotWithShape="1">
          <a:blip r:embed="rId2">
            <a:alphaModFix/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71599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"/>
              <a:buNone/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5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7" name="Google Shape;147;p2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body" idx="1"/>
          </p:nvPr>
        </p:nvSpPr>
        <p:spPr>
          <a:xfrm rot="5400000">
            <a:off x="4014451" y="-1350624"/>
            <a:ext cx="41631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5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6" name="Google Shape;166;p2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3182146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8121202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 Black"/>
              <a:buNone/>
              <a:defRPr sz="50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" name="Google Shape;13;p1" descr="Untitled.png" title="Be Boulder."/>
          <p:cNvPicPr preferRelativeResize="0"/>
          <p:nvPr/>
        </p:nvPicPr>
        <p:blipFill rotWithShape="1">
          <a:blip r:embed="rId14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5" name="Google Shape;15;p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>
            <a:spLocks noGrp="1"/>
          </p:cNvSpPr>
          <p:nvPr>
            <p:ph type="ftr" idx="11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sz="5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  <a:defRPr sz="2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  <a:defRPr sz="24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•"/>
              <a:defRPr sz="2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7" name="Google Shape;97;p14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7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14"/>
          <p:cNvCxnSpPr/>
          <p:nvPr/>
        </p:nvCxnSpPr>
        <p:spPr>
          <a:xfrm rot="10800000" flipH="1">
            <a:off x="457200" y="6081600"/>
            <a:ext cx="11277600" cy="1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99" name="Google Shape;99;p14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.rc.colorado.edu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ndemand-rmacc.rc.colorado.edu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Supercomputing_Spinup.gi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slurm.schedmd.com/sbatch.htm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esearchComputing/Basics_Supercomputing/blob/master/2017_July/Day_One/%5b04%5d_submitting_jobs_supercomputer.pdf" TargetMode="External"/><Relationship Id="rId3" Type="http://schemas.openxmlformats.org/officeDocument/2006/relationships/hyperlink" Target="https://www.colorado.edu/rc/" TargetMode="External"/><Relationship Id="rId7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esearchComputing/Supercomputing_Spinup" TargetMode="External"/><Relationship Id="rId11" Type="http://schemas.openxmlformats.org/officeDocument/2006/relationships/hyperlink" Target="https://github.com/ResearchComputing/Final_Tutorials/blob/master/General_Computing_Topics/Basics_Supercomputing/2017_January/%5b04%5d_Submitting_Jobs_to_the_Supercomputer.pdf" TargetMode="External"/><Relationship Id="rId5" Type="http://schemas.openxmlformats.org/officeDocument/2006/relationships/hyperlink" Target="mailto:rc-help@colorado.edu" TargetMode="External"/><Relationship Id="rId10" Type="http://schemas.openxmlformats.org/officeDocument/2006/relationships/hyperlink" Target="https://github.com/ResearchComputing/RMACC/blob/master/2017/How_Access_Summit/how_access_summit_2017.pdf" TargetMode="External"/><Relationship Id="rId4" Type="http://schemas.openxmlformats.org/officeDocument/2006/relationships/hyperlink" Target="https://curc.readthedocs.io/en/latest/" TargetMode="External"/><Relationship Id="rId9" Type="http://schemas.openxmlformats.org/officeDocument/2006/relationships/hyperlink" Target="https://github.com/ResearchComputing/Final_Tutorials/blob/master/General_Computing_Topics/EfficientSerialSubmission/EfficientSerial.pdf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lurm.schedmd.com/quickstart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loadbalancer.html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urc.readthedocs.io/en/latest/software/GNUParallel.html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lurm.schedmd.com/quickstart.html" TargetMode="External"/><Relationship Id="rId4" Type="http://schemas.openxmlformats.org/officeDocument/2006/relationships/hyperlink" Target="mailto:rc-help@Colorado.edu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username@login.rc.colorado.edu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6"/>
          <p:cNvPicPr preferRelativeResize="0"/>
          <p:nvPr/>
        </p:nvPicPr>
        <p:blipFill rotWithShape="1">
          <a:blip r:embed="rId3">
            <a:alphaModFix/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6"/>
          <p:cNvSpPr txBox="1">
            <a:spLocks noGrp="1"/>
          </p:cNvSpPr>
          <p:nvPr>
            <p:ph type="ctrTitle"/>
          </p:nvPr>
        </p:nvSpPr>
        <p:spPr>
          <a:xfrm>
            <a:off x="467095" y="4548248"/>
            <a:ext cx="11301352" cy="1543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Alpine Job Submission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RC Access: Logging in</a:t>
            </a:r>
            <a:endParaRPr dirty="0"/>
          </a:p>
        </p:txBody>
      </p:sp>
      <p:sp>
        <p:nvSpPr>
          <p:cNvPr id="599" name="Google Shape;599;p4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CURC Open OnDemand is a browser based, integrated, single access point for all of your HPC resources at CU Research Computing.</a:t>
            </a:r>
            <a:endParaRPr sz="2400"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CU Boulder: Visit</a:t>
            </a:r>
            <a:r>
              <a:rPr lang="en-US" sz="2400" dirty="0">
                <a:uFill>
                  <a:noFill/>
                </a:uFill>
                <a:hlinkClick r:id="rId3"/>
              </a:rPr>
              <a:t> </a:t>
            </a:r>
            <a:r>
              <a:rPr lang="en-US" sz="2400" u="sng" dirty="0">
                <a:solidFill>
                  <a:schemeClr val="hlink"/>
                </a:solidFill>
                <a:hlinkClick r:id="rId3"/>
              </a:rPr>
              <a:t>https://ondemand.rc.colorado.edu</a:t>
            </a:r>
            <a:r>
              <a:rPr lang="en-US" sz="2400" dirty="0"/>
              <a:t>.</a:t>
            </a:r>
          </a:p>
          <a:p>
            <a:pPr indent="-381000">
              <a:buSzPts val="2400"/>
            </a:pPr>
            <a:r>
              <a:rPr lang="en-US" sz="2400" dirty="0"/>
              <a:t>Other RMACC Institutions: Visit </a:t>
            </a:r>
            <a:r>
              <a:rPr lang="en-US" sz="2400" dirty="0">
                <a:hlinkClick r:id="rId4"/>
              </a:rPr>
              <a:t>https://ondemand-rmacc.rc.colorado.edu/</a:t>
            </a:r>
            <a:r>
              <a:rPr lang="en-US" sz="2400" dirty="0"/>
              <a:t> </a:t>
            </a:r>
            <a:endParaRPr sz="2400" dirty="0"/>
          </a:p>
        </p:txBody>
      </p:sp>
      <p:sp>
        <p:nvSpPr>
          <p:cNvPr id="600" name="Google Shape;600;p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on RC Resources</a:t>
            </a:r>
            <a:endParaRPr/>
          </a:p>
        </p:txBody>
      </p:sp>
      <p:sp>
        <p:nvSpPr>
          <p:cNvPr id="316" name="Google Shape;316;p36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When you first log in, you will be on a login node. Your prompt:</a:t>
            </a: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240665" marR="4445" lvl="0" indent="-227965" algn="l" rtl="0">
              <a:lnSpc>
                <a:spcPct val="115000"/>
              </a:lnSpc>
              <a:spcBef>
                <a:spcPts val="394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The login nodes are lightweight virtual machines primarily intended to serve as ‘gateways’ to RC resources. In order to get a better view of the software available on Alpine start a compile job.</a:t>
            </a: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sz="3500" dirty="0">
              <a:solidFill>
                <a:srgbClr val="2F2B20"/>
              </a:solidFill>
            </a:endParaRPr>
          </a:p>
          <a:p>
            <a:pPr marL="457200" marR="4445" lvl="0" indent="-36830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Navigate to a workspace of your choice (e.g. scratch) and download the material for this workshop:</a:t>
            </a:r>
            <a:endParaRPr dirty="0"/>
          </a:p>
        </p:txBody>
      </p:sp>
      <p:sp>
        <p:nvSpPr>
          <p:cNvPr id="317" name="Google Shape;317;p36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1/31/2023</a:t>
            </a:r>
            <a:endParaRPr dirty="0"/>
          </a:p>
        </p:txBody>
      </p:sp>
      <p:sp>
        <p:nvSpPr>
          <p:cNvPr id="318" name="Google Shape;318;p3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19" name="Google Shape;319;p3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320" name="Google Shape;320;p36"/>
          <p:cNvSpPr/>
          <p:nvPr/>
        </p:nvSpPr>
        <p:spPr>
          <a:xfrm>
            <a:off x="1328036" y="1961344"/>
            <a:ext cx="7615800" cy="369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NN</a:t>
            </a:r>
            <a:r>
              <a:rPr lang="en-US" sz="1800" b="0" i="0" u="none" strike="noStrike" cap="non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~]$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6"/>
          <p:cNvSpPr/>
          <p:nvPr/>
        </p:nvSpPr>
        <p:spPr>
          <a:xfrm>
            <a:off x="1328025" y="3677360"/>
            <a:ext cx="7615800" cy="407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[user@loginNN ~]$ acompile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2" name="Google Shape;322;p36"/>
          <p:cNvSpPr/>
          <p:nvPr/>
        </p:nvSpPr>
        <p:spPr>
          <a:xfrm>
            <a:off x="1328025" y="4865400"/>
            <a:ext cx="8191200" cy="1185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16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git clone </a:t>
            </a:r>
            <a:r>
              <a:rPr lang="en-US" sz="18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https://github.com/ResearchComputing/Supercomputing_Spinup.git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cd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Supercomputing_Spinup</a:t>
            </a:r>
            <a:endParaRPr sz="1800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export SPINUP_ROOT=$(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800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Directory</a:t>
            </a:r>
            <a:endParaRPr/>
          </a:p>
        </p:txBody>
      </p:sp>
      <p:sp>
        <p:nvSpPr>
          <p:cNvPr id="328" name="Google Shape;328;p37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2200"/>
              <a:buChar char="•"/>
            </a:pPr>
            <a:r>
              <a:rPr lang="en-US" dirty="0"/>
              <a:t>Navigate to the “</a:t>
            </a:r>
            <a:r>
              <a:rPr lang="en-US" dirty="0" err="1"/>
              <a:t>job_submission_spinup</a:t>
            </a:r>
            <a:r>
              <a:rPr lang="en-US" dirty="0"/>
              <a:t>” directory</a:t>
            </a:r>
            <a:endParaRPr dirty="0"/>
          </a:p>
          <a:p>
            <a:pPr marL="2286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dirty="0"/>
          </a:p>
          <a:p>
            <a:pPr marL="2286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dirty="0"/>
          </a:p>
          <a:p>
            <a:pPr marL="240665" marR="4445" lvl="0" indent="-2025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This is the “working directory” we will be working with in this course/tutorial, keep in mind as we submit/create jobs</a:t>
            </a:r>
            <a:endParaRPr dirty="0"/>
          </a:p>
        </p:txBody>
      </p:sp>
      <p:sp>
        <p:nvSpPr>
          <p:cNvPr id="329" name="Google Shape;329;p37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1/31/2023</a:t>
            </a:r>
            <a:endParaRPr dirty="0"/>
          </a:p>
        </p:txBody>
      </p:sp>
      <p:sp>
        <p:nvSpPr>
          <p:cNvPr id="330" name="Google Shape;330;p3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31" name="Google Shape;331;p3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332" name="Google Shape;332;p37"/>
          <p:cNvSpPr/>
          <p:nvPr/>
        </p:nvSpPr>
        <p:spPr>
          <a:xfrm>
            <a:off x="1290175" y="2116123"/>
            <a:ext cx="7615800" cy="407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user@loginNN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~]$ cd $SPINUP_ROOT/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Jobs</a:t>
            </a:r>
            <a:endParaRPr/>
          </a:p>
        </p:txBody>
      </p:sp>
      <p:sp>
        <p:nvSpPr>
          <p:cNvPr id="338" name="Google Shape;338;p38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Because our clusters are shared resources with many users trying to utilize available compute with their applications, we need a system to divide compute in a simple and fair system.</a:t>
            </a:r>
            <a:endParaRPr sz="2200">
              <a:solidFill>
                <a:srgbClr val="2F2B20"/>
              </a:solidFill>
            </a:endParaRPr>
          </a:p>
          <a:p>
            <a:pPr marL="22860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2F2B20"/>
              </a:solidFill>
            </a:endParaRPr>
          </a:p>
          <a:p>
            <a:pPr marL="240665" marR="4445" lvl="0" indent="-2279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SLURM</a:t>
            </a:r>
            <a:endParaRPr/>
          </a:p>
          <a:p>
            <a:pPr marL="697865" marR="4445" lvl="1" indent="-22860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imple </a:t>
            </a:r>
            <a:r>
              <a:rPr lang="en-US" sz="180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inux </a:t>
            </a:r>
            <a:r>
              <a:rPr lang="en-US" sz="180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U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tility for </a:t>
            </a:r>
            <a:r>
              <a:rPr lang="en-US" sz="180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esource </a:t>
            </a:r>
            <a:r>
              <a:rPr lang="en-US" sz="180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anagement</a:t>
            </a:r>
            <a:endParaRPr>
              <a:solidFill>
                <a:srgbClr val="000000"/>
              </a:solidFill>
            </a:endParaRPr>
          </a:p>
          <a:p>
            <a:pPr marL="6858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240665" marR="4445" lvl="0" indent="-227965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Through SLURM, users can grab allotments of compute resources called Jobs</a:t>
            </a:r>
            <a:endParaRPr/>
          </a:p>
          <a:p>
            <a:pPr marL="228600" marR="4445" lvl="0" indent="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sz="2200">
              <a:solidFill>
                <a:srgbClr val="2F2B20"/>
              </a:solidFill>
            </a:endParaRPr>
          </a:p>
          <a:p>
            <a:pPr marL="240665" marR="4445" lvl="0" indent="-227965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2 Types of Jobs</a:t>
            </a:r>
            <a:endParaRPr/>
          </a:p>
          <a:p>
            <a:pPr marL="697865" marR="4445" lvl="1" indent="-254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b="1">
                <a:solidFill>
                  <a:srgbClr val="2F2B20"/>
                </a:solidFill>
              </a:rPr>
              <a:t>Batch Jobs</a:t>
            </a:r>
            <a:endParaRPr sz="2200" b="1">
              <a:solidFill>
                <a:srgbClr val="2F2B20"/>
              </a:solidFill>
            </a:endParaRPr>
          </a:p>
          <a:p>
            <a:pPr marL="697865" marR="4445" lvl="1" indent="-254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b="1">
                <a:solidFill>
                  <a:srgbClr val="2F2B20"/>
                </a:solidFill>
              </a:rPr>
              <a:t>Interactive Jobs</a:t>
            </a:r>
            <a:endParaRPr sz="2200" b="1">
              <a:solidFill>
                <a:srgbClr val="2F2B20"/>
              </a:solidFill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38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1/31/2023</a:t>
            </a:r>
          </a:p>
        </p:txBody>
      </p:sp>
      <p:sp>
        <p:nvSpPr>
          <p:cNvPr id="340" name="Google Shape;340;p3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1" name="Google Shape;341;p3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9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1/31/2023</a:t>
            </a:r>
          </a:p>
        </p:txBody>
      </p:sp>
      <p:sp>
        <p:nvSpPr>
          <p:cNvPr id="347" name="Google Shape;347;p3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8" name="Google Shape;348;p3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349" name="Google Shape;34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9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351" name="Google Shape;351;p39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52" name="Google Shape;352;p39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53" name="Google Shape;353;p39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4" name="Google Shape;354;p39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5" name="Google Shape;355;p39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6" name="Google Shape;356;p39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7" name="Google Shape;357;p39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8" name="Google Shape;358;p39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59" name="Google Shape;359;p39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60" name="Google Shape;36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39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0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1/31/2023</a:t>
            </a:r>
          </a:p>
        </p:txBody>
      </p:sp>
      <p:sp>
        <p:nvSpPr>
          <p:cNvPr id="370" name="Google Shape;370;p4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71" name="Google Shape;371;p4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372" name="Google Shape;37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40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</a:t>
            </a:r>
            <a:endParaRPr/>
          </a:p>
        </p:txBody>
      </p:sp>
      <p:sp>
        <p:nvSpPr>
          <p:cNvPr id="374" name="Google Shape;374;p40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75" name="Google Shape;375;p40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76" name="Google Shape;376;p40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7" name="Google Shape;377;p40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8" name="Google Shape;378;p40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9" name="Google Shape;379;p40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0" name="Google Shape;380;p40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1" name="Google Shape;381;p40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82" name="Google Shape;382;p40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83" name="Google Shape;38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40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1"/>
          <p:cNvSpPr txBox="1">
            <a:spLocks noGrp="1"/>
          </p:cNvSpPr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Batch Jobs</a:t>
            </a:r>
            <a:endParaRPr/>
          </a:p>
        </p:txBody>
      </p:sp>
      <p:sp>
        <p:nvSpPr>
          <p:cNvPr id="393" name="Google Shape;393;p41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b="1" dirty="0">
                <a:solidFill>
                  <a:srgbClr val="2F2B20"/>
                </a:solidFill>
              </a:rPr>
              <a:t>Batch Jobs</a:t>
            </a:r>
            <a:r>
              <a:rPr lang="en-US" dirty="0">
                <a:solidFill>
                  <a:srgbClr val="2F2B20"/>
                </a:solidFill>
              </a:rPr>
              <a:t> are jobs you submit to the scheduler where they are run later without supervision.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By far the most common job on Alpine</a:t>
            </a:r>
            <a:endParaRPr dirty="0">
              <a:solidFill>
                <a:srgbClr val="2F2B20"/>
              </a:solidFill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Requires a job script</a:t>
            </a:r>
            <a:endParaRPr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 dirty="0">
              <a:solidFill>
                <a:srgbClr val="2F2B20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A job script is simply a script that includes </a:t>
            </a:r>
            <a:r>
              <a:rPr lang="en-US" b="1" dirty="0">
                <a:solidFill>
                  <a:srgbClr val="2F2B20"/>
                </a:solidFill>
              </a:rPr>
              <a:t>SLURM directives</a:t>
            </a:r>
            <a:r>
              <a:rPr lang="en-US" dirty="0">
                <a:solidFill>
                  <a:srgbClr val="2F2B20"/>
                </a:solidFill>
              </a:rPr>
              <a:t> (resource specifics) ahead of any commands.</a:t>
            </a:r>
            <a:endParaRPr dirty="0">
              <a:solidFill>
                <a:srgbClr val="2F2B20"/>
              </a:solidFill>
            </a:endParaRPr>
          </a:p>
        </p:txBody>
      </p:sp>
      <p:sp>
        <p:nvSpPr>
          <p:cNvPr id="394" name="Google Shape;394;p41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1/31/2023</a:t>
            </a:r>
          </a:p>
        </p:txBody>
      </p:sp>
      <p:sp>
        <p:nvSpPr>
          <p:cNvPr id="395" name="Google Shape;395;p4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96" name="Google Shape;396;p4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2"/>
          <p:cNvSpPr txBox="1">
            <a:spLocks noGrp="1"/>
          </p:cNvSpPr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 your first batch job</a:t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2" name="Google Shape;402;p42"/>
          <p:cNvSpPr txBox="1">
            <a:spLocks noGrp="1"/>
          </p:cNvSpPr>
          <p:nvPr>
            <p:ph type="body" idx="1"/>
          </p:nvPr>
        </p:nvSpPr>
        <p:spPr>
          <a:xfrm>
            <a:off x="827125" y="1791386"/>
            <a:ext cx="108174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69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Helvetica Neue"/>
              <a:buChar char="•"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First, load up the </a:t>
            </a:r>
            <a:r>
              <a:rPr lang="en-US" sz="2400" b="1" dirty="0" err="1">
                <a:latin typeface="Helvetica Neue"/>
                <a:ea typeface="Helvetica Neue"/>
                <a:cs typeface="Helvetica Neue"/>
                <a:sym typeface="Helvetica Neue"/>
              </a:rPr>
              <a:t>slurm</a:t>
            </a: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 Alpine module</a:t>
            </a: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064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800" dirty="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95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Helvetica Neue"/>
              <a:buChar char="•"/>
            </a:pPr>
            <a:r>
              <a:rPr lang="en-US" sz="2400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sbatch</a:t>
            </a:r>
            <a:r>
              <a:rPr lang="en-US" sz="240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command to submit a batch job</a:t>
            </a: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95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ct val="100000"/>
              <a:buFont typeface="Helvetica Neue"/>
              <a:buChar char="•"/>
            </a:pPr>
            <a:r>
              <a:rPr lang="en-US" sz="240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Submit your first job! :  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78380" algn="l" rtl="0">
              <a:lnSpc>
                <a:spcPct val="115000"/>
              </a:lnSpc>
              <a:spcBef>
                <a:spcPts val="555"/>
              </a:spcBef>
              <a:spcAft>
                <a:spcPts val="0"/>
              </a:spcAft>
              <a:buClr>
                <a:srgbClr val="2F2B20"/>
              </a:buClr>
              <a:buSzPct val="100000"/>
              <a:buFont typeface="Helvetica Neue"/>
              <a:buChar char="•"/>
            </a:pPr>
            <a:r>
              <a:rPr lang="en-US" sz="25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SLURM Script contains the parameters needed to define a job</a:t>
            </a:r>
            <a:r>
              <a:rPr lang="en-US" sz="2550" dirty="0">
                <a:latin typeface="Helvetica Neue"/>
                <a:ea typeface="Helvetica Neue"/>
                <a:cs typeface="Helvetica Neue"/>
                <a:sym typeface="Helvetica Neue"/>
              </a:rPr>
              <a:t> but a</a:t>
            </a:r>
            <a:r>
              <a:rPr lang="en-US" sz="25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dditional flags can be used to temporarily replace any set parameters. </a:t>
            </a:r>
            <a:endParaRPr sz="255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3" name="Google Shape;403;p42"/>
          <p:cNvSpPr txBox="1"/>
          <p:nvPr/>
        </p:nvSpPr>
        <p:spPr>
          <a:xfrm>
            <a:off x="4574935" y="6050822"/>
            <a:ext cx="27876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575" rIns="0" bIns="0" anchor="t" anchorCtr="0">
            <a:spAutoFit/>
          </a:bodyPr>
          <a:lstStyle/>
          <a:p>
            <a:pPr marL="12689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u="sng">
                <a:solidFill>
                  <a:srgbClr val="2F2B2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http://slurm.schedmd.com/sbatch.html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p42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05" name="Google Shape;405;p4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06" name="Google Shape;406;p4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407" name="Google Shape;407;p42"/>
          <p:cNvSpPr/>
          <p:nvPr/>
        </p:nvSpPr>
        <p:spPr>
          <a:xfrm>
            <a:off x="1314325" y="3553457"/>
            <a:ext cx="9843000" cy="7914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$SPINUP_ROOT/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sz="20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alpine_scripts/submit_test.sh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42"/>
          <p:cNvSpPr/>
          <p:nvPr/>
        </p:nvSpPr>
        <p:spPr>
          <a:xfrm>
            <a:off x="1245325" y="2194998"/>
            <a:ext cx="9843000" cy="461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slurm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/alpine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42"/>
          <p:cNvSpPr/>
          <p:nvPr/>
        </p:nvSpPr>
        <p:spPr>
          <a:xfrm>
            <a:off x="1314325" y="5589128"/>
            <a:ext cx="9843000" cy="461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--partition=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amilan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alpine_scripts/submit_test.sh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3"/>
          <p:cNvSpPr txBox="1">
            <a:spLocks noGrp="1"/>
          </p:cNvSpPr>
          <p:nvPr>
            <p:ph type="title"/>
          </p:nvPr>
        </p:nvSpPr>
        <p:spPr>
          <a:xfrm>
            <a:off x="863958" y="34305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/>
          </a:p>
        </p:txBody>
      </p:sp>
      <p:sp>
        <p:nvSpPr>
          <p:cNvPr id="415" name="Google Shape;415;p43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16" name="Google Shape;416;p4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17" name="Google Shape;417;p4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418" name="Google Shape;418;p43"/>
          <p:cNvSpPr txBox="1"/>
          <p:nvPr/>
        </p:nvSpPr>
        <p:spPr>
          <a:xfrm>
            <a:off x="812442" y="1753891"/>
            <a:ext cx="10515600" cy="3091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 (HPC Resources) 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--&lt;resource&gt;=&lt;amount&gt;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load &lt;software&gt;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scripting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&lt;command&gt;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4"/>
          <p:cNvSpPr txBox="1">
            <a:spLocks noGrp="1"/>
          </p:cNvSpPr>
          <p:nvPr>
            <p:ph type="title"/>
          </p:nvPr>
        </p:nvSpPr>
        <p:spPr>
          <a:xfrm>
            <a:off x="863958" y="3430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4191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Helvetica Neue Light"/>
              <a:buChar char="●"/>
            </a:pPr>
            <a:r>
              <a:rPr lang="en-US" sz="30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open </a:t>
            </a:r>
            <a:r>
              <a:rPr lang="en-US" sz="3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alpine_scripts/submit_test.sh</a:t>
            </a:r>
            <a:r>
              <a:rPr lang="en-US" sz="30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(nano or vim)</a:t>
            </a:r>
            <a:endParaRPr sz="3000" dirty="0"/>
          </a:p>
        </p:txBody>
      </p:sp>
      <p:sp>
        <p:nvSpPr>
          <p:cNvPr id="424" name="Google Shape;424;p44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25" name="Google Shape;425;p4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26" name="Google Shape;426;p4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427" name="Google Shape;427;p44"/>
          <p:cNvSpPr txBox="1"/>
          <p:nvPr/>
        </p:nvSpPr>
        <p:spPr>
          <a:xfrm>
            <a:off x="812442" y="1830091"/>
            <a:ext cx="10515600" cy="4014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ntasks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=1                  	# Number of requested tasks/cores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run time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amilan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  	# Specify Alpine CPU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--output=test_%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j.out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    	# Rename standard output file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purge                          # Purge all existing modules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commands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echo "This is a test of user $USER" 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838200" y="51967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 sz="5400">
                <a:latin typeface="Helvetica Neue Light"/>
                <a:ea typeface="Helvetica Neue Light"/>
                <a:cs typeface="Helvetica Neue Light"/>
                <a:sym typeface="Helvetica Neue Light"/>
              </a:rPr>
              <a:t>HPC Job Submission</a:t>
            </a:r>
            <a:br>
              <a:rPr lang="en-US"/>
            </a:br>
            <a:endParaRPr/>
          </a:p>
        </p:txBody>
      </p:sp>
      <p:sp>
        <p:nvSpPr>
          <p:cNvPr id="180" name="Google Shape;180;p27"/>
          <p:cNvSpPr txBox="1">
            <a:spLocks noGrp="1"/>
          </p:cNvSpPr>
          <p:nvPr>
            <p:ph type="body" idx="1"/>
          </p:nvPr>
        </p:nvSpPr>
        <p:spPr>
          <a:xfrm>
            <a:off x="838200" y="1501302"/>
            <a:ext cx="10515600" cy="43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Instructor</a:t>
            </a: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-US" sz="24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Trevor Hall</a:t>
            </a:r>
          </a:p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Homepage: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https://www.colorado.edu/rc/</a:t>
            </a: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i="1" dirty="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Docs: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https://curc.readthedocs.io/en/latest/</a:t>
            </a: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400" i="1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endParaRPr sz="2400" i="1" dirty="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Helpdesk: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rc-help@colorado.edu</a:t>
            </a:r>
            <a:endParaRPr sz="2400" dirty="0">
              <a:solidFill>
                <a:srgbClr val="A5A5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i="1" dirty="0">
              <a:solidFill>
                <a:srgbClr val="A5A5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Course Materials: </a:t>
            </a:r>
            <a:r>
              <a:rPr lang="en-US" sz="2400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https://github.com/ResearchComputing/Supercomputing_Spinup</a:t>
            </a: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Survey: </a:t>
            </a:r>
            <a:r>
              <a:rPr lang="en-US" sz="2400" u="sng" dirty="0">
                <a:solidFill>
                  <a:srgbClr val="0563C1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r>
              <a:rPr lang="en-US" sz="2400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1" name="Google Shape;181;p27"/>
          <p:cNvSpPr txBox="1"/>
          <p:nvPr/>
        </p:nvSpPr>
        <p:spPr>
          <a:xfrm>
            <a:off x="670900" y="5733950"/>
            <a:ext cx="11031300" cy="2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900" rIns="0" bIns="0" anchor="t" anchorCtr="0">
            <a:spAutoFit/>
          </a:bodyPr>
          <a:lstStyle/>
          <a:p>
            <a:pPr marL="25168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Adapted from presentations by RC members Andrew Monaghan, Aaron Holt</a:t>
            </a:r>
            <a:r>
              <a:rPr lang="en-US" sz="1585" i="1" dirty="0">
                <a:solidFill>
                  <a:schemeClr val="dk1"/>
                </a:solidFill>
              </a:rPr>
              <a:t>, 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John </a:t>
            </a:r>
            <a:r>
              <a:rPr lang="en-US" sz="1585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Blaas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lang="en-US" sz="1585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1585" i="1" dirty="0" err="1">
                <a:solidFill>
                  <a:schemeClr val="dk1"/>
                </a:solidFill>
              </a:rPr>
              <a:t>ea</a:t>
            </a:r>
            <a:r>
              <a:rPr lang="en-US" sz="1585" i="1" dirty="0">
                <a:solidFill>
                  <a:schemeClr val="dk1"/>
                </a:solidFill>
              </a:rPr>
              <a:t> </a:t>
            </a:r>
            <a:r>
              <a:rPr lang="en-US" sz="1585" i="1" dirty="0" err="1">
                <a:solidFill>
                  <a:schemeClr val="dk1"/>
                </a:solidFill>
              </a:rPr>
              <a:t>Trehan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4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585" b="0" i="1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7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1/31/2023</a:t>
            </a:r>
            <a:endParaRPr dirty="0"/>
          </a:p>
        </p:txBody>
      </p:sp>
      <p:sp>
        <p:nvSpPr>
          <p:cNvPr id="183" name="Google Shape;183;p2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84" name="Google Shape;184;p2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5"/>
          <p:cNvSpPr txBox="1"/>
          <p:nvPr/>
        </p:nvSpPr>
        <p:spPr>
          <a:xfrm>
            <a:off x="863958" y="1375690"/>
            <a:ext cx="8174700" cy="7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12689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Specified at command line or in job script as… </a:t>
            </a:r>
            <a:endParaRPr/>
          </a:p>
          <a:p>
            <a:pPr marL="12689" marR="0" lvl="0" indent="0" algn="l" rtl="0">
              <a:spcBef>
                <a:spcPts val="99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#SBATCH </a:t>
            </a:r>
            <a:r>
              <a:rPr lang="en-US" sz="2198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&lt;options&gt;</a:t>
            </a:r>
            <a:r>
              <a:rPr lang="en-US" sz="2198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…where options include: </a:t>
            </a:r>
            <a:endParaRPr sz="2198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3" name="Google Shape;433;p45"/>
          <p:cNvSpPr txBox="1">
            <a:spLocks noGrp="1"/>
          </p:cNvSpPr>
          <p:nvPr>
            <p:ph type="title"/>
          </p:nvPr>
        </p:nvSpPr>
        <p:spPr>
          <a:xfrm>
            <a:off x="863958" y="190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Job Options</a:t>
            </a:r>
            <a:endParaRPr dirty="0"/>
          </a:p>
        </p:txBody>
      </p:sp>
      <p:sp>
        <p:nvSpPr>
          <p:cNvPr id="434" name="Google Shape;434;p45"/>
          <p:cNvSpPr txBox="1"/>
          <p:nvPr/>
        </p:nvSpPr>
        <p:spPr>
          <a:xfrm>
            <a:off x="863950" y="2253150"/>
            <a:ext cx="3057300" cy="3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Partition:</a:t>
            </a:r>
            <a:endParaRPr sz="18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Sending emails: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Email address: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Number of nodes:</a:t>
            </a:r>
            <a:endParaRPr sz="1800" b="1">
              <a:solidFill>
                <a:schemeClr val="dk1"/>
              </a:solidFill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Number of cores:</a:t>
            </a:r>
            <a:endParaRPr sz="1800" b="1"/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</a:rPr>
              <a:t>Quality of service:</a:t>
            </a:r>
            <a:endParaRPr sz="1800">
              <a:solidFill>
                <a:schemeClr val="dk1"/>
              </a:solidFill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99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</a:rPr>
              <a:t>Allocation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Wall time: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Job Name: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Output:</a:t>
            </a:r>
            <a:endParaRPr sz="1800" b="1"/>
          </a:p>
        </p:txBody>
      </p:sp>
      <p:sp>
        <p:nvSpPr>
          <p:cNvPr id="435" name="Google Shape;435;p45"/>
          <p:cNvSpPr txBox="1"/>
          <p:nvPr/>
        </p:nvSpPr>
        <p:spPr>
          <a:xfrm>
            <a:off x="4083882" y="2198148"/>
            <a:ext cx="3326400" cy="33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000" rIns="0" bIns="0" anchor="t" anchorCtr="0">
            <a:spAutoFit/>
          </a:bodyPr>
          <a:lstStyle/>
          <a:p>
            <a:pPr marL="1206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--partition=</a:t>
            </a:r>
            <a:r>
              <a:rPr lang="en-US" sz="1500" b="1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&lt;partition_name&gt;</a:t>
            </a:r>
            <a:endParaRPr sz="1500" b="1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--mail-type=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&lt;type&gt;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--mail-user=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--nodes=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&lt;nodes&gt;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--ntasks=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&lt;number-of-tasks&gt;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28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--qos=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&lt;qos&gt;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--account=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&lt;account_name&gt;</a:t>
            </a:r>
            <a:endParaRPr sz="15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065" marR="0" lvl="0" indent="0" algn="l" rtl="0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--time=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&lt;wall time&gt;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--job-name=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&lt;jobname&gt;</a:t>
            </a:r>
            <a:endParaRPr>
              <a:solidFill>
                <a:schemeClr val="accent2"/>
              </a:solidFill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--output=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&lt;name&gt;</a:t>
            </a:r>
            <a:endParaRPr sz="18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45"/>
          <p:cNvSpPr txBox="1"/>
          <p:nvPr/>
        </p:nvSpPr>
        <p:spPr>
          <a:xfrm>
            <a:off x="1185846" y="5804100"/>
            <a:ext cx="101937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3275" rIns="0" bIns="0" anchor="t" anchorCtr="0">
            <a:spAutoFit/>
          </a:bodyPr>
          <a:lstStyle/>
          <a:p>
            <a:pPr marL="12689" marR="5075" lvl="0" indent="0" algn="l" rtl="0">
              <a:lnSpc>
                <a:spcPct val="97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98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FYI: You do NOT actually type </a:t>
            </a:r>
            <a:r>
              <a:rPr lang="en-US" sz="1498" i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&lt;&gt; </a:t>
            </a:r>
            <a:r>
              <a:rPr lang="en-US" sz="1498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above – this designates something specific you as a  user must enter about your job</a:t>
            </a:r>
            <a:endParaRPr sz="1498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45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38" name="Google Shape;438;p4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39" name="Google Shape;439;p4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440" name="Google Shape;440;p45"/>
          <p:cNvSpPr/>
          <p:nvPr/>
        </p:nvSpPr>
        <p:spPr>
          <a:xfrm>
            <a:off x="7133698" y="3710200"/>
            <a:ext cx="5058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i="1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More on slurm commands:  https://slurm.schedmd.com/quickstart.html</a:t>
            </a:r>
            <a:endParaRPr sz="1200" i="1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cs typeface="Helvetica Neue Light"/>
                <a:sym typeface="Helvetica Neue Light"/>
              </a:rPr>
              <a:t>Alpine Partitions</a:t>
            </a:r>
            <a:endParaRPr dirty="0"/>
          </a:p>
        </p:txBody>
      </p:sp>
      <p:sp>
        <p:nvSpPr>
          <p:cNvPr id="832" name="Google Shape;832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graphicFrame>
        <p:nvGraphicFramePr>
          <p:cNvPr id="833" name="Google Shape;833;p68"/>
          <p:cNvGraphicFramePr/>
          <p:nvPr/>
        </p:nvGraphicFramePr>
        <p:xfrm>
          <a:off x="838200" y="1690825"/>
          <a:ext cx="10218825" cy="3174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6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0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35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of nodes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/>
                        <a:t>RAM/core (GB)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cores/node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amilan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General Compute Node</a:t>
                      </a:r>
                      <a:r>
                        <a:rPr lang="en-US" sz="1800"/>
                        <a:t>: AMD Milan</a:t>
                      </a: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ami100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 </a:t>
                      </a:r>
                      <a:r>
                        <a:rPr lang="en-US" sz="1800" dirty="0"/>
                        <a:t>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AMD MI100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aa100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GPU 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Nvidia A100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3.74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64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amem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High-memory node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21.5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48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0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9578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7"/>
          <p:cNvSpPr txBox="1">
            <a:spLocks noGrp="1"/>
          </p:cNvSpPr>
          <p:nvPr>
            <p:ph type="title"/>
          </p:nvPr>
        </p:nvSpPr>
        <p:spPr>
          <a:xfrm>
            <a:off x="796725" y="29631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Quality of Service</a:t>
            </a:r>
            <a:endParaRPr/>
          </a:p>
        </p:txBody>
      </p:sp>
      <p:graphicFrame>
        <p:nvGraphicFramePr>
          <p:cNvPr id="457" name="Google Shape;457;p47"/>
          <p:cNvGraphicFramePr/>
          <p:nvPr>
            <p:extLst>
              <p:ext uri="{D42A27DB-BD31-4B8C-83A1-F6EECF244321}">
                <p14:modId xmlns:p14="http://schemas.microsoft.com/office/powerpoint/2010/main" val="3874161914"/>
              </p:ext>
            </p:extLst>
          </p:nvPr>
        </p:nvGraphicFramePr>
        <p:xfrm>
          <a:off x="1071563" y="3952875"/>
          <a:ext cx="9179225" cy="1990720"/>
        </p:xfrm>
        <a:graphic>
          <a:graphicData uri="http://schemas.openxmlformats.org/drawingml/2006/table">
            <a:tbl>
              <a:tblPr>
                <a:noFill/>
                <a:tableStyleId>{6E94822E-8C2B-4774-91FD-1A5D822B0D05}</a:tableStyleId>
              </a:tblPr>
              <a:tblGrid>
                <a:gridCol w="1190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35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9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62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723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QoS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wall time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jobs/user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nodes/user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normal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Default QoS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Derived from partition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256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long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For jobs needing longer wall times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 D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 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mem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High-memory jobs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7 D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12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279699"/>
                  </a:ext>
                </a:extLst>
              </a:tr>
            </a:tbl>
          </a:graphicData>
        </a:graphic>
      </p:graphicFrame>
      <p:sp>
        <p:nvSpPr>
          <p:cNvPr id="458" name="Google Shape;458;p47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1/31/2023</a:t>
            </a:r>
            <a:endParaRPr dirty="0"/>
          </a:p>
        </p:txBody>
      </p:sp>
      <p:sp>
        <p:nvSpPr>
          <p:cNvPr id="459" name="Google Shape;459;p4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60" name="Google Shape;460;p4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461" name="Google Shape;461;p47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69240" lvl="0" indent="-227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Quality of Service specifies additional constraints Job</a:t>
            </a:r>
            <a:endParaRPr/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On </a:t>
            </a:r>
            <a:r>
              <a:rPr lang="en-US">
                <a:solidFill>
                  <a:srgbClr val="2F2B20"/>
                </a:solidFill>
              </a:rPr>
              <a:t>Alpine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, this means if your job needs to run longer than 1 day</a:t>
            </a:r>
            <a:endParaRPr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Specify with the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--qos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 flag</a:t>
            </a:r>
            <a:endParaRPr/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Doesn’t need to be set otherwise</a:t>
            </a:r>
            <a:endParaRPr/>
          </a:p>
          <a:p>
            <a:pPr marL="726440" lvl="1" indent="-755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47"/>
          <p:cNvSpPr/>
          <p:nvPr/>
        </p:nvSpPr>
        <p:spPr>
          <a:xfrm>
            <a:off x="7219745" y="3151127"/>
            <a:ext cx="3919608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--qos=long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8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Writing your first job script</a:t>
            </a:r>
            <a:endParaRPr/>
          </a:p>
        </p:txBody>
      </p:sp>
      <p:sp>
        <p:nvSpPr>
          <p:cNvPr id="468" name="Google Shape;468;p48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69" name="Google Shape;469;p4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70" name="Google Shape;470;p4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9"/>
          <p:cNvSpPr txBox="1">
            <a:spLocks noGrp="1"/>
          </p:cNvSpPr>
          <p:nvPr>
            <p:ph type="title"/>
          </p:nvPr>
        </p:nvSpPr>
        <p:spPr>
          <a:xfrm>
            <a:off x="838200" y="31280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Your turn!</a:t>
            </a:r>
            <a:endParaRPr/>
          </a:p>
        </p:txBody>
      </p:sp>
      <p:sp>
        <p:nvSpPr>
          <p:cNvPr id="476" name="Google Shape;476;p49"/>
          <p:cNvSpPr txBox="1">
            <a:spLocks noGrp="1"/>
          </p:cNvSpPr>
          <p:nvPr>
            <p:ph type="body" idx="1"/>
          </p:nvPr>
        </p:nvSpPr>
        <p:spPr>
          <a:xfrm>
            <a:off x="838200" y="1528742"/>
            <a:ext cx="10515600" cy="2710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69240" lvl="0" indent="-227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350"/>
              <a:buChar char="•"/>
            </a:pPr>
            <a:r>
              <a:rPr lang="en-US" sz="2350" dirty="0">
                <a:solidFill>
                  <a:srgbClr val="2F2B20"/>
                </a:solidFill>
              </a:rPr>
              <a:t>Create a job script and submit it as a batch job with the following instructions:</a:t>
            </a:r>
            <a:endParaRPr sz="2350" dirty="0"/>
          </a:p>
          <a:p>
            <a:pPr marL="228600" lvl="0" indent="-9779" algn="l" rtl="0">
              <a:lnSpc>
                <a:spcPct val="90000"/>
              </a:lnSpc>
              <a:spcBef>
                <a:spcPts val="46"/>
              </a:spcBef>
              <a:spcAft>
                <a:spcPts val="0"/>
              </a:spcAft>
              <a:buClr>
                <a:schemeClr val="dk1"/>
              </a:buClr>
              <a:buSzPts val="3446"/>
              <a:buNone/>
            </a:pPr>
            <a:endParaRPr sz="3446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Navigate back to the </a:t>
            </a:r>
            <a:r>
              <a:rPr lang="en-US" sz="1950" dirty="0" err="1">
                <a:solidFill>
                  <a:schemeClr val="accent5"/>
                </a:solidFill>
              </a:rPr>
              <a:t>job_submission_spinup</a:t>
            </a:r>
            <a:r>
              <a:rPr lang="en-US" sz="1950" dirty="0">
                <a:solidFill>
                  <a:srgbClr val="2F2B20"/>
                </a:solidFill>
              </a:rPr>
              <a:t> directory</a:t>
            </a:r>
            <a:endParaRPr dirty="0"/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Create file </a:t>
            </a:r>
            <a:r>
              <a:rPr lang="en-US" sz="1950" dirty="0">
                <a:solidFill>
                  <a:schemeClr val="accent5"/>
                </a:solidFill>
              </a:rPr>
              <a:t>alpine_scripts/sleep.sh</a:t>
            </a:r>
            <a:endParaRPr dirty="0"/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The job should contain the following commands: </a:t>
            </a:r>
            <a:endParaRPr sz="1950" dirty="0"/>
          </a:p>
        </p:txBody>
      </p:sp>
      <p:sp>
        <p:nvSpPr>
          <p:cNvPr id="477" name="Google Shape;477;p49"/>
          <p:cNvSpPr txBox="1"/>
          <p:nvPr/>
        </p:nvSpPr>
        <p:spPr>
          <a:xfrm>
            <a:off x="1777079" y="3748220"/>
            <a:ext cx="5958300" cy="1243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dirty="0"/>
          </a:p>
        </p:txBody>
      </p:sp>
      <p:sp>
        <p:nvSpPr>
          <p:cNvPr id="478" name="Google Shape;478;p49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79" name="Google Shape;479;p4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80" name="Google Shape;480;p4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sp>
        <p:nvSpPr>
          <p:cNvPr id="481" name="Google Shape;481;p49"/>
          <p:cNvSpPr txBox="1"/>
          <p:nvPr/>
        </p:nvSpPr>
        <p:spPr>
          <a:xfrm>
            <a:off x="1071248" y="5455425"/>
            <a:ext cx="7852833" cy="606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400"/>
              <a:buFont typeface="Arial"/>
              <a:buNone/>
            </a:pPr>
            <a:r>
              <a:rPr lang="en-US" sz="24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Details on job script parameters are in the next slide</a:t>
            </a:r>
            <a:endParaRPr sz="2400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6204" marR="0" lvl="0" indent="-10460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0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details of </a:t>
            </a:r>
            <a:r>
              <a:rPr lang="en-US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sleep.sh</a:t>
            </a:r>
            <a:endParaRPr/>
          </a:p>
        </p:txBody>
      </p:sp>
      <p:sp>
        <p:nvSpPr>
          <p:cNvPr id="487" name="Google Shape;487;p50"/>
          <p:cNvSpPr txBox="1">
            <a:spLocks noGrp="1"/>
          </p:cNvSpPr>
          <p:nvPr>
            <p:ph type="body" idx="1"/>
          </p:nvPr>
        </p:nvSpPr>
        <p:spPr>
          <a:xfrm>
            <a:off x="838200" y="1503694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69265" lvl="0" indent="-456565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398"/>
              <a:buAutoNum type="arabicPeriod"/>
            </a:pPr>
            <a:r>
              <a:rPr lang="en-US" sz="2398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run on </a:t>
            </a:r>
            <a:r>
              <a:rPr lang="en-US" sz="2398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core on 1 node</a:t>
            </a:r>
            <a:endParaRPr sz="2398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will request a </a:t>
            </a:r>
            <a:r>
              <a:rPr lang="en-US" sz="2350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minute wall time</a:t>
            </a:r>
            <a:endParaRPr sz="235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on the </a:t>
            </a:r>
            <a:r>
              <a:rPr lang="en-US" sz="2350" b="1" dirty="0" err="1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amilan</a:t>
            </a:r>
            <a:r>
              <a:rPr lang="en-US" sz="2350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partition</a:t>
            </a:r>
            <a:endParaRPr b="1" dirty="0"/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 dirty="0">
                <a:latin typeface="Helvetica Neue"/>
                <a:ea typeface="Helvetica Neue"/>
                <a:cs typeface="Helvetica Neue"/>
                <a:sym typeface="Helvetica Neue"/>
              </a:rPr>
              <a:t>Set the output file to be named </a:t>
            </a:r>
            <a:r>
              <a:rPr lang="en-US" sz="2350" b="1" dirty="0">
                <a:latin typeface="Helvetica Neue"/>
                <a:ea typeface="Helvetica Neue"/>
                <a:cs typeface="Helvetica Neue"/>
                <a:sym typeface="Helvetica Neue"/>
              </a:rPr>
              <a:t>“sleep_%</a:t>
            </a:r>
            <a:r>
              <a:rPr lang="en-US" sz="2350" b="1" dirty="0" err="1">
                <a:latin typeface="Helvetica Neue"/>
                <a:ea typeface="Helvetica Neue"/>
                <a:cs typeface="Helvetica Neue"/>
                <a:sym typeface="Helvetica Neue"/>
              </a:rPr>
              <a:t>j.out</a:t>
            </a:r>
            <a:r>
              <a:rPr lang="en-US" sz="2350" b="1" dirty="0">
                <a:latin typeface="Helvetica Neue"/>
                <a:ea typeface="Helvetica Neue"/>
                <a:cs typeface="Helvetica Neue"/>
                <a:sym typeface="Helvetica Neue"/>
              </a:rPr>
              <a:t>”</a:t>
            </a:r>
            <a:endParaRPr sz="235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98" dirty="0">
                <a:latin typeface="Helvetica Neue"/>
                <a:ea typeface="Helvetica Neue"/>
                <a:cs typeface="Helvetica Neue"/>
                <a:sym typeface="Helvetica Neue"/>
              </a:rPr>
              <a:t>Contains the following </a:t>
            </a:r>
            <a:r>
              <a:rPr lang="en-US" sz="2398" b="1" dirty="0">
                <a:latin typeface="Helvetica Neue"/>
                <a:ea typeface="Helvetica Neue"/>
                <a:cs typeface="Helvetica Neue"/>
                <a:sym typeface="Helvetica Neue"/>
              </a:rPr>
              <a:t>commands</a:t>
            </a:r>
            <a:r>
              <a:rPr lang="en-US" sz="2398" dirty="0">
                <a:latin typeface="Helvetica Neue"/>
                <a:ea typeface="Helvetica Neue"/>
                <a:cs typeface="Helvetica Neue"/>
                <a:sym typeface="Helvetica Neue"/>
              </a:rPr>
              <a:t> -&gt;  </a:t>
            </a: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* Bonus: Email yourself when the job ends</a:t>
            </a:r>
            <a:endParaRPr sz="1800" dirty="0"/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8" name="Google Shape;488;p50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89" name="Google Shape;489;p5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90" name="Google Shape;490;p5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sp>
        <p:nvSpPr>
          <p:cNvPr id="491" name="Google Shape;491;p50"/>
          <p:cNvSpPr txBox="1"/>
          <p:nvPr/>
        </p:nvSpPr>
        <p:spPr>
          <a:xfrm>
            <a:off x="6655903" y="3429008"/>
            <a:ext cx="4280100" cy="997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"Running on host" `hostname`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dirty="0"/>
          </a:p>
        </p:txBody>
      </p:sp>
      <p:sp>
        <p:nvSpPr>
          <p:cNvPr id="492" name="Google Shape;492;p50"/>
          <p:cNvSpPr/>
          <p:nvPr/>
        </p:nvSpPr>
        <p:spPr>
          <a:xfrm>
            <a:off x="544150" y="5121375"/>
            <a:ext cx="5922600" cy="476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065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alpine_scripts/sleep.sh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1"/>
          <p:cNvSpPr txBox="1"/>
          <p:nvPr/>
        </p:nvSpPr>
        <p:spPr>
          <a:xfrm>
            <a:off x="835819" y="1546270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2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</a:pPr>
            <a:r>
              <a:rPr lang="en-US" sz="2700">
                <a:solidFill>
                  <a:schemeClr val="dk1"/>
                </a:solidFill>
              </a:rPr>
              <a:t>Once a job completes its execution, the standard output of the script will be redirected to an output file.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Great for debugging!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Could be different from output generated by your application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File is created in directory job was run unless specified in your </a:t>
            </a:r>
            <a:br>
              <a:rPr lang="en-US" sz="2300" i="0" u="none" strike="noStrike" cap="none">
                <a:solidFill>
                  <a:schemeClr val="dk1"/>
                </a:solidFill>
              </a:rPr>
            </a:br>
            <a:r>
              <a:rPr lang="en-US" sz="2300" i="0" u="none" strike="noStrike" cap="none">
                <a:solidFill>
                  <a:schemeClr val="accent5"/>
                </a:solidFill>
              </a:rPr>
              <a:t>--output</a:t>
            </a:r>
            <a:r>
              <a:rPr lang="en-US" sz="2300" i="0" u="none" strike="noStrike" cap="none">
                <a:solidFill>
                  <a:schemeClr val="dk1"/>
                </a:solidFill>
              </a:rPr>
              <a:t> directive.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If the </a:t>
            </a:r>
            <a:r>
              <a:rPr lang="en-US" sz="2300" i="0" u="none" strike="noStrike" cap="none">
                <a:solidFill>
                  <a:srgbClr val="000000"/>
                </a:solidFill>
              </a:rPr>
              <a:t>directive </a:t>
            </a:r>
            <a:r>
              <a:rPr lang="en-US" sz="2300" i="0" u="none" strike="noStrike" cap="none">
                <a:solidFill>
                  <a:schemeClr val="accent5"/>
                </a:solidFill>
              </a:rPr>
              <a:t>--output</a:t>
            </a:r>
            <a:r>
              <a:rPr lang="en-US" sz="2300" i="0" u="none" strike="noStrike" cap="none">
                <a:solidFill>
                  <a:schemeClr val="dk1"/>
                </a:solidFill>
              </a:rPr>
              <a:t> is not provided then a generic file name will be used (slurm_xxxxxx.out).</a:t>
            </a:r>
            <a:endParaRPr sz="2300" i="0" u="none" strike="noStrike" cap="none">
              <a:solidFill>
                <a:schemeClr val="dk1"/>
              </a:solidFill>
            </a:endParaRPr>
          </a:p>
          <a:p>
            <a:pPr marL="685800" marR="0" lvl="1" indent="-1898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51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Output</a:t>
            </a:r>
            <a:endParaRPr/>
          </a:p>
        </p:txBody>
      </p:sp>
      <p:sp>
        <p:nvSpPr>
          <p:cNvPr id="499" name="Google Shape;499;p51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00" name="Google Shape;500;p5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01" name="Google Shape;501;p5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sp>
        <p:nvSpPr>
          <p:cNvPr id="502" name="Google Shape;502;p51"/>
          <p:cNvSpPr txBox="1"/>
          <p:nvPr/>
        </p:nvSpPr>
        <p:spPr>
          <a:xfrm>
            <a:off x="6738538" y="5708453"/>
            <a:ext cx="4878140" cy="606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600"/>
              <a:buFont typeface="Arial"/>
              <a:buNone/>
            </a:pPr>
            <a:r>
              <a:rPr lang="en-US" sz="16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Solution can be found in “</a:t>
            </a:r>
            <a:r>
              <a:rPr lang="en-US" sz="1600" i="1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./solutions</a:t>
            </a:r>
            <a:r>
              <a:rPr lang="en-US" sz="16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” subdirectory</a:t>
            </a:r>
            <a:endParaRPr sz="1600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6204" marR="0" lvl="0" indent="-10460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503" name="Google Shape;503;p51"/>
          <p:cNvSpPr txBox="1"/>
          <p:nvPr/>
        </p:nvSpPr>
        <p:spPr>
          <a:xfrm>
            <a:off x="1231253" y="5087426"/>
            <a:ext cx="7263300" cy="409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cat output/sleep.xxxxxx.out</a:t>
            </a:r>
            <a:r>
              <a:rPr lang="en-US" sz="1800">
                <a:solidFill>
                  <a:srgbClr val="2F2B2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i="1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rPr>
              <a:t># where xxxxxx is your Job Id</a:t>
            </a:r>
            <a:endParaRPr sz="1800" i="1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57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2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(1)</a:t>
            </a:r>
            <a:endParaRPr/>
          </a:p>
        </p:txBody>
      </p:sp>
      <p:sp>
        <p:nvSpPr>
          <p:cNvPr id="509" name="Google Shape;509;p52"/>
          <p:cNvSpPr txBox="1">
            <a:spLocks noGrp="1"/>
          </p:cNvSpPr>
          <p:nvPr>
            <p:ph type="body" idx="1"/>
          </p:nvPr>
        </p:nvSpPr>
        <p:spPr>
          <a:xfrm>
            <a:off x="747157" y="1525644"/>
            <a:ext cx="10005600" cy="40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Char char="•"/>
            </a:pPr>
            <a:r>
              <a:rPr lang="en-US" sz="2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200" dirty="0">
                <a:solidFill>
                  <a:srgbClr val="2F2B2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 Monitor your jobs status </a:t>
            </a:r>
            <a:r>
              <a:rPr lang="en-US" sz="2200" b="1" dirty="0">
                <a:solidFill>
                  <a:srgbClr val="2F2B20"/>
                </a:solidFill>
              </a:rPr>
              <a:t>in queue and while running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2200" dirty="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shows all jobs in queue</a:t>
            </a:r>
            <a:endParaRPr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 dirty="0" err="1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sacct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 Check back on usage statistics of </a:t>
            </a:r>
            <a:r>
              <a:rPr lang="en-US" sz="2200" b="1" dirty="0">
                <a:solidFill>
                  <a:srgbClr val="2F2B20"/>
                </a:solidFill>
              </a:rPr>
              <a:t>previous Jobs</a:t>
            </a:r>
            <a:endParaRPr b="1"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only checks all jobs from the start of the current day.</a:t>
            </a:r>
            <a:endParaRPr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10" name="Google Shape;510;p52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11" name="Google Shape;511;p5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12" name="Google Shape;512;p5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sp>
        <p:nvSpPr>
          <p:cNvPr id="513" name="Google Shape;513;p52"/>
          <p:cNvSpPr/>
          <p:nvPr/>
        </p:nvSpPr>
        <p:spPr>
          <a:xfrm>
            <a:off x="1058597" y="2566043"/>
            <a:ext cx="7263300" cy="7080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–u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–p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4" name="Google Shape;514;p52"/>
          <p:cNvSpPr/>
          <p:nvPr/>
        </p:nvSpPr>
        <p:spPr>
          <a:xfrm>
            <a:off x="1058597" y="4554385"/>
            <a:ext cx="7263300" cy="1015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–u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--start=MM/DD/YY –u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–j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&lt;job-id&gt;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3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03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/>
              <a:t>Another method of checking details of your job while running is with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28600" lvl="0" indent="-203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Advanced command usually used by system administrators, but you can use it too!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228600" lvl="0" indent="-203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 err="1">
                <a:solidFill>
                  <a:schemeClr val="accent5"/>
                </a:solidFill>
              </a:rPr>
              <a:t>seff</a:t>
            </a:r>
            <a:r>
              <a:rPr lang="en-US" sz="2400" dirty="0"/>
              <a:t>: Utility to </a:t>
            </a:r>
            <a:r>
              <a:rPr lang="en-US" sz="2400" b="1" dirty="0"/>
              <a:t>check efficiency post-job</a:t>
            </a:r>
            <a:endParaRPr sz="2400" b="1" dirty="0"/>
          </a:p>
        </p:txBody>
      </p:sp>
      <p:sp>
        <p:nvSpPr>
          <p:cNvPr id="520" name="Google Shape;520;p53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(2)</a:t>
            </a:r>
            <a:endParaRPr/>
          </a:p>
        </p:txBody>
      </p:sp>
      <p:sp>
        <p:nvSpPr>
          <p:cNvPr id="521" name="Google Shape;521;p53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22" name="Google Shape;522;p5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23" name="Google Shape;523;p5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sp>
        <p:nvSpPr>
          <p:cNvPr id="524" name="Google Shape;524;p53"/>
          <p:cNvSpPr/>
          <p:nvPr/>
        </p:nvSpPr>
        <p:spPr>
          <a:xfrm>
            <a:off x="1141941" y="3304231"/>
            <a:ext cx="7263450" cy="40011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show job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5" name="Google Shape;525;p53"/>
          <p:cNvSpPr/>
          <p:nvPr/>
        </p:nvSpPr>
        <p:spPr>
          <a:xfrm>
            <a:off x="1142025" y="4805470"/>
            <a:ext cx="7263300" cy="738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slurmtools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seff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4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</a:t>
            </a:r>
            <a:endParaRPr/>
          </a:p>
        </p:txBody>
      </p:sp>
      <p:sp>
        <p:nvSpPr>
          <p:cNvPr id="531" name="Google Shape;531;p54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32" name="Google Shape;532;p5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33" name="Google Shape;533;p5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sp>
        <p:nvSpPr>
          <p:cNvPr id="534" name="Google Shape;534;p54"/>
          <p:cNvSpPr txBox="1">
            <a:spLocks noGrp="1"/>
          </p:cNvSpPr>
          <p:nvPr>
            <p:ph type="body" idx="1"/>
          </p:nvPr>
        </p:nvSpPr>
        <p:spPr>
          <a:xfrm>
            <a:off x="838200" y="1804627"/>
            <a:ext cx="10515600" cy="3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Okay so running a job is easy, but how do I run a job with my software?</a:t>
            </a:r>
            <a:endParaRPr dirty="0">
              <a:solidFill>
                <a:srgbClr val="000000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LMOD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Module system on CURC systems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Modifies your environment to make your desired software visible to your terminal.</a:t>
            </a: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</p:txBody>
      </p:sp>
      <p:sp>
        <p:nvSpPr>
          <p:cNvPr id="535" name="Google Shape;535;p54"/>
          <p:cNvSpPr/>
          <p:nvPr/>
        </p:nvSpPr>
        <p:spPr>
          <a:xfrm>
            <a:off x="1572848" y="4682611"/>
            <a:ext cx="7263300" cy="7080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matlab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ml matlab 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#shorthand version!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Outline</a:t>
            </a:r>
            <a:endParaRPr/>
          </a:p>
        </p:txBody>
      </p:sp>
      <p:sp>
        <p:nvSpPr>
          <p:cNvPr id="190" name="Google Shape;190;p28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General Information</a:t>
            </a:r>
            <a:endParaRPr sz="30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Alpine resources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  <a:p>
            <a:pPr marL="457200" lvl="0" indent="-381000" algn="l" rtl="0">
              <a:lnSpc>
                <a:spcPct val="115000"/>
              </a:lnSpc>
              <a:spcBef>
                <a:spcPts val="664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Examples of submitting jobs to the supercomputer!</a:t>
            </a:r>
            <a:endParaRPr sz="30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Traditional job submission (terminal)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Simple batch jobs: hello world, running programs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GPU Jobs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Advanced batch jobs: mpi, serial-parallel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Interactive jobs</a:t>
            </a:r>
            <a:endParaRPr/>
          </a:p>
        </p:txBody>
      </p:sp>
      <p:sp>
        <p:nvSpPr>
          <p:cNvPr id="191" name="Google Shape;191;p28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1/31/2023</a:t>
            </a:r>
            <a:endParaRPr dirty="0"/>
          </a:p>
        </p:txBody>
      </p:sp>
      <p:sp>
        <p:nvSpPr>
          <p:cNvPr id="192" name="Google Shape;192;p2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93" name="Google Shape;193;p2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55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 (2)</a:t>
            </a:r>
            <a:endParaRPr/>
          </a:p>
        </p:txBody>
      </p:sp>
      <p:sp>
        <p:nvSpPr>
          <p:cNvPr id="541" name="Google Shape;541;p55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42" name="Google Shape;542;p5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43" name="Google Shape;543;p5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  <p:sp>
        <p:nvSpPr>
          <p:cNvPr id="544" name="Google Shape;544;p55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09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80"/>
              <a:buChar char="•"/>
            </a:pPr>
            <a:r>
              <a:rPr lang="en-US" sz="26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LMOD commands:</a:t>
            </a:r>
            <a:endParaRPr sz="2680"/>
          </a:p>
          <a:p>
            <a:pPr marL="457200" lvl="1" indent="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None/>
            </a:pPr>
            <a:endParaRPr sz="234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935"/>
              <a:buNone/>
            </a:pPr>
            <a:endParaRPr sz="2680">
              <a:solidFill>
                <a:srgbClr val="000000"/>
              </a:solidFill>
            </a:endParaRPr>
          </a:p>
          <a:p>
            <a:pPr marL="228600" lvl="0" indent="-22098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680"/>
              <a:buChar char="•"/>
            </a:pPr>
            <a:r>
              <a:rPr lang="en-US" sz="26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if my software isn't available through LMOD?</a:t>
            </a:r>
            <a:endParaRPr sz="268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340"/>
              <a:buChar char="•"/>
            </a:pPr>
            <a:r>
              <a:rPr lang="en-US" sz="234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 must be installed locally if not available through LMOD</a:t>
            </a:r>
            <a:endParaRPr sz="234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40"/>
              <a:buChar char="•"/>
            </a:pPr>
            <a:r>
              <a:rPr lang="en-US" sz="2340"/>
              <a:t>RC User support is happy to assist,</a:t>
            </a:r>
            <a:r>
              <a:rPr lang="en-US" sz="2340" i="1"/>
              <a:t>installs are best effort</a:t>
            </a:r>
            <a:endParaRPr sz="234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40"/>
              <a:buChar char="•"/>
            </a:pPr>
            <a:r>
              <a:rPr lang="en-US" sz="2340"/>
              <a:t>For more assistance contact </a:t>
            </a:r>
            <a:r>
              <a:rPr lang="en-US" sz="2340" u="sng">
                <a:solidFill>
                  <a:schemeClr val="hlink"/>
                </a:solidFill>
                <a:hlinkClick r:id="rId3"/>
              </a:rPr>
              <a:t>rc-help@colorado.edu</a:t>
            </a:r>
            <a:endParaRPr sz="2340"/>
          </a:p>
          <a:p>
            <a:pPr marL="685800" lvl="1" indent="-762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None/>
            </a:pPr>
            <a:endParaRPr sz="2340"/>
          </a:p>
          <a:p>
            <a:pPr marL="228600" lvl="0" indent="-508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/>
          </a:p>
        </p:txBody>
      </p:sp>
      <p:sp>
        <p:nvSpPr>
          <p:cNvPr id="545" name="Google Shape;545;p55"/>
          <p:cNvSpPr/>
          <p:nvPr/>
        </p:nvSpPr>
        <p:spPr>
          <a:xfrm>
            <a:off x="1141941" y="2369050"/>
            <a:ext cx="8631586" cy="1015663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purge        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all current modules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unload 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matlab</a:t>
            </a:r>
            <a:endParaRPr sz="2000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spider 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#Searches for matlab in module tree</a:t>
            </a:r>
            <a:endParaRPr sz="2000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56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Example 1: Serial R Code</a:t>
            </a:r>
            <a:endParaRPr/>
          </a:p>
        </p:txBody>
      </p:sp>
      <p:sp>
        <p:nvSpPr>
          <p:cNvPr id="551" name="Google Shape;551;p56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52" name="Google Shape;552;p5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53" name="Google Shape;553;p5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external program</a:t>
            </a:r>
            <a:endParaRPr dirty="0"/>
          </a:p>
        </p:txBody>
      </p:sp>
      <p:sp>
        <p:nvSpPr>
          <p:cNvPr id="559" name="Google Shape;559;p57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157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Let’s run R on an R script</a:t>
            </a:r>
            <a:endParaRPr sz="2600" dirty="0"/>
          </a:p>
          <a:p>
            <a:pPr marL="241100" lvl="0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Batch script calls and runs </a:t>
            </a:r>
            <a:r>
              <a:rPr lang="en-US" sz="2600" dirty="0">
                <a:solidFill>
                  <a:schemeClr val="accent5"/>
                </a:solidFill>
              </a:rPr>
              <a:t>programs/</a:t>
            </a:r>
            <a:r>
              <a:rPr lang="en-US" sz="2600" dirty="0" err="1">
                <a:solidFill>
                  <a:schemeClr val="accent5"/>
                </a:solidFill>
              </a:rPr>
              <a:t>R_program.R</a:t>
            </a:r>
            <a:endParaRPr sz="2600" dirty="0">
              <a:solidFill>
                <a:schemeClr val="accent5"/>
              </a:solidFill>
            </a:endParaRPr>
          </a:p>
          <a:p>
            <a:pPr marL="685800" lvl="1" indent="-25400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Let’s take a look at the R program</a:t>
            </a:r>
            <a:endParaRPr sz="2200"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600" i="1" dirty="0">
              <a:solidFill>
                <a:srgbClr val="2F2B20"/>
              </a:solidFill>
            </a:endParaRPr>
          </a:p>
          <a:p>
            <a:pPr marL="241099" lvl="0" indent="-21571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Let’s examine the batch script </a:t>
            </a:r>
            <a:r>
              <a:rPr lang="en-US" sz="2600" dirty="0">
                <a:solidFill>
                  <a:schemeClr val="accent5"/>
                </a:solidFill>
              </a:rPr>
              <a:t>scripts/submit_R.sh</a:t>
            </a:r>
            <a:endParaRPr sz="2600" dirty="0">
              <a:solidFill>
                <a:schemeClr val="accent5"/>
              </a:solidFill>
            </a:endParaRPr>
          </a:p>
          <a:p>
            <a:pPr marL="698300" lvl="1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/>
              <a:t>Note how R is loaded</a:t>
            </a:r>
            <a:endParaRPr sz="2200" dirty="0"/>
          </a:p>
          <a:p>
            <a:pPr marL="698300" lvl="1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/>
              <a:t>R program can be run with “</a:t>
            </a:r>
            <a:r>
              <a:rPr lang="en-US" sz="2200" dirty="0" err="1"/>
              <a:t>Rscript</a:t>
            </a:r>
            <a:r>
              <a:rPr lang="en-US" sz="2200" dirty="0"/>
              <a:t> &lt;script&gt;”</a:t>
            </a:r>
            <a:endParaRPr sz="2200" dirty="0"/>
          </a:p>
          <a:p>
            <a:pPr marL="6858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200" dirty="0"/>
          </a:p>
          <a:p>
            <a:pPr marL="241100" lvl="0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Go ahead and submit the batch script:</a:t>
            </a:r>
            <a:endParaRPr sz="2600" dirty="0"/>
          </a:p>
        </p:txBody>
      </p:sp>
      <p:sp>
        <p:nvSpPr>
          <p:cNvPr id="560" name="Google Shape;560;p57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61" name="Google Shape;561;p5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62" name="Google Shape;562;p5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  <p:sp>
        <p:nvSpPr>
          <p:cNvPr id="563" name="Google Shape;563;p57"/>
          <p:cNvSpPr/>
          <p:nvPr/>
        </p:nvSpPr>
        <p:spPr>
          <a:xfrm>
            <a:off x="1093522" y="5491675"/>
            <a:ext cx="7820400" cy="476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065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scripts/submit_R.sh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61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Jobs</a:t>
            </a:r>
            <a:endParaRPr/>
          </a:p>
        </p:txBody>
      </p:sp>
      <p:sp>
        <p:nvSpPr>
          <p:cNvPr id="599" name="Google Shape;599;p61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00" name="Google Shape;600;p6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01" name="Google Shape;601;p6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62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Jobs</a:t>
            </a:r>
            <a:endParaRPr dirty="0"/>
          </a:p>
        </p:txBody>
      </p:sp>
      <p:sp>
        <p:nvSpPr>
          <p:cNvPr id="607" name="Google Shape;607;p62"/>
          <p:cNvSpPr txBox="1">
            <a:spLocks noGrp="1"/>
          </p:cNvSpPr>
          <p:nvPr>
            <p:ph type="body" idx="1"/>
          </p:nvPr>
        </p:nvSpPr>
        <p:spPr>
          <a:xfrm>
            <a:off x="838200" y="1503694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On Alpine the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/>
              <a:t> </a:t>
            </a:r>
            <a:r>
              <a:rPr lang="en-US" sz="2400" dirty="0" err="1"/>
              <a:t>slurm</a:t>
            </a:r>
            <a:r>
              <a:rPr lang="en-US" sz="2400" dirty="0"/>
              <a:t> directive is </a:t>
            </a:r>
            <a:r>
              <a:rPr lang="en-US" sz="2400" b="1" i="1" dirty="0"/>
              <a:t>required</a:t>
            </a:r>
            <a:r>
              <a:rPr lang="en-US" sz="2400" dirty="0"/>
              <a:t> to use GPU accelerators on a GPU node. </a:t>
            </a:r>
            <a:endParaRPr sz="2400" dirty="0"/>
          </a:p>
          <a:p>
            <a:pPr marL="45720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-38100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At a minimum, one would specify:</a:t>
            </a:r>
            <a:endParaRPr sz="2400" dirty="0"/>
          </a:p>
          <a:p>
            <a:pPr marL="914400" lvl="1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A GPU partition (e.g.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--partition=aa100</a:t>
            </a:r>
            <a:r>
              <a:rPr lang="en-US" sz="2400" dirty="0"/>
              <a:t> for an </a:t>
            </a:r>
            <a:r>
              <a:rPr lang="en-US" sz="2400" dirty="0" err="1"/>
              <a:t>nvidia</a:t>
            </a:r>
            <a:r>
              <a:rPr lang="en-US" sz="2400" dirty="0"/>
              <a:t> GPU node)</a:t>
            </a:r>
            <a:endParaRPr sz="2400" dirty="0"/>
          </a:p>
          <a:p>
            <a:pPr marL="914400" lvl="1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gpu</a:t>
            </a:r>
            <a:r>
              <a:rPr lang="en-US" sz="2400" dirty="0"/>
              <a:t> in a job to specify that they would like to use a single </a:t>
            </a:r>
            <a:r>
              <a:rPr lang="en-US" sz="2400" dirty="0" err="1"/>
              <a:t>gpu</a:t>
            </a:r>
            <a:r>
              <a:rPr lang="en-US" sz="2400" dirty="0"/>
              <a:t> on their specified partition</a:t>
            </a:r>
            <a:endParaRPr sz="2400" dirty="0"/>
          </a:p>
          <a:p>
            <a:pPr marL="1371600" lvl="2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You can request up to 3 accelerators on Alpine (e.g.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=gpu:3</a:t>
            </a:r>
            <a:r>
              <a:rPr lang="en-US" dirty="0"/>
              <a:t> )</a:t>
            </a:r>
            <a:endParaRPr dirty="0"/>
          </a:p>
        </p:txBody>
      </p:sp>
      <p:sp>
        <p:nvSpPr>
          <p:cNvPr id="608" name="Google Shape;608;p62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09" name="Google Shape;609;p6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10" name="Google Shape;610;p6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63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 Script Example</a:t>
            </a:r>
            <a:endParaRPr/>
          </a:p>
        </p:txBody>
      </p:sp>
      <p:sp>
        <p:nvSpPr>
          <p:cNvPr id="616" name="Google Shape;616;p63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17" name="Google Shape;617;p6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18" name="Google Shape;618;p6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  <p:sp>
        <p:nvSpPr>
          <p:cNvPr id="619" name="Google Shape;619;p63"/>
          <p:cNvSpPr txBox="1"/>
          <p:nvPr/>
        </p:nvSpPr>
        <p:spPr>
          <a:xfrm>
            <a:off x="812442" y="1830091"/>
            <a:ext cx="10515600" cy="2690455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ntasks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=1                  	# Number of requested tasks/cores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run time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--partition=aa100			# Specify Alpine NVIDIA A100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=gpu:2						# Request 2 GPUs from the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64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Advanced Job Scripts</a:t>
            </a:r>
            <a:endParaRPr/>
          </a:p>
        </p:txBody>
      </p:sp>
      <p:sp>
        <p:nvSpPr>
          <p:cNvPr id="625" name="Google Shape;625;p64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26" name="Google Shape;626;p6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27" name="Google Shape;627;p6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mpi job</a:t>
            </a:r>
            <a:endParaRPr/>
          </a:p>
        </p:txBody>
      </p:sp>
      <p:sp>
        <p:nvSpPr>
          <p:cNvPr id="633" name="Google Shape;633;p65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284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For cases where you have a code that is parallelized, meaning it can run across multiple cores. </a:t>
            </a:r>
            <a:endParaRPr dirty="0"/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Number of tasks always &gt; 1. E.g., </a:t>
            </a:r>
            <a:endParaRPr dirty="0"/>
          </a:p>
          <a:p>
            <a:pPr marL="12689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endParaRPr sz="23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Will always need to load a compiler and </a:t>
            </a:r>
            <a:r>
              <a:rPr lang="en-US" sz="2398" dirty="0" err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mpi</a:t>
            </a: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2398" dirty="0">
                <a:solidFill>
                  <a:srgbClr val="2F2B20"/>
                </a:solidFill>
              </a:rPr>
              <a:t>E.g., </a:t>
            </a:r>
            <a:endParaRPr dirty="0"/>
          </a:p>
          <a:p>
            <a:pPr marL="241099" lvl="0" indent="-101537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1998"/>
              <a:buNone/>
            </a:pPr>
            <a:endParaRPr sz="19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Executable preceded with </a:t>
            </a:r>
            <a:r>
              <a:rPr lang="en-US" sz="2398" dirty="0" err="1">
                <a:solidFill>
                  <a:srgbClr val="2F2B20"/>
                </a:solidFill>
              </a:rPr>
              <a:t>mpirun</a:t>
            </a:r>
            <a:r>
              <a:rPr lang="en-US" sz="2398" dirty="0">
                <a:solidFill>
                  <a:srgbClr val="2F2B20"/>
                </a:solidFill>
              </a:rPr>
              <a:t>, </a:t>
            </a:r>
            <a:r>
              <a:rPr lang="en-US" sz="2398" dirty="0" err="1">
                <a:solidFill>
                  <a:srgbClr val="2F2B20"/>
                </a:solidFill>
              </a:rPr>
              <a:t>srun</a:t>
            </a:r>
            <a:r>
              <a:rPr lang="en-US" sz="2398" dirty="0">
                <a:solidFill>
                  <a:srgbClr val="2F2B20"/>
                </a:solidFill>
              </a:rPr>
              <a:t>, or </a:t>
            </a:r>
            <a:r>
              <a:rPr lang="en-US" sz="2398" dirty="0" err="1">
                <a:solidFill>
                  <a:srgbClr val="2F2B20"/>
                </a:solidFill>
              </a:rPr>
              <a:t>mpiexec</a:t>
            </a:r>
            <a:r>
              <a:rPr lang="en-US" sz="2398" dirty="0">
                <a:solidFill>
                  <a:srgbClr val="2F2B20"/>
                </a:solidFill>
              </a:rPr>
              <a:t>. E.g.,</a:t>
            </a:r>
            <a:endParaRPr dirty="0"/>
          </a:p>
          <a:p>
            <a:pPr marL="241099" lvl="0" indent="-76137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endParaRPr sz="23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Examine and run the example ‘</a:t>
            </a:r>
            <a:r>
              <a:rPr lang="en-US" sz="2398" dirty="0">
                <a:solidFill>
                  <a:schemeClr val="accent5"/>
                </a:solidFill>
              </a:rPr>
              <a:t>submit_python_mpi.sh</a:t>
            </a: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sp>
        <p:nvSpPr>
          <p:cNvPr id="634" name="Google Shape;634;p65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35" name="Google Shape;635;p6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36" name="Google Shape;636;p6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  <p:sp>
        <p:nvSpPr>
          <p:cNvPr id="637" name="Google Shape;637;p65"/>
          <p:cNvSpPr/>
          <p:nvPr/>
        </p:nvSpPr>
        <p:spPr>
          <a:xfrm>
            <a:off x="1817318" y="2921691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--ntasks=4</a:t>
            </a:r>
            <a:endParaRPr/>
          </a:p>
        </p:txBody>
      </p:sp>
      <p:sp>
        <p:nvSpPr>
          <p:cNvPr id="638" name="Google Shape;638;p65"/>
          <p:cNvSpPr/>
          <p:nvPr/>
        </p:nvSpPr>
        <p:spPr>
          <a:xfrm>
            <a:off x="1817318" y="3733118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module load intel impi</a:t>
            </a:r>
            <a:endParaRPr dirty="0"/>
          </a:p>
        </p:txBody>
      </p:sp>
      <p:sp>
        <p:nvSpPr>
          <p:cNvPr id="639" name="Google Shape;639;p65"/>
          <p:cNvSpPr/>
          <p:nvPr/>
        </p:nvSpPr>
        <p:spPr>
          <a:xfrm>
            <a:off x="1817318" y="4521119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mpirun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–np 4 python yourscript.py</a:t>
            </a:r>
            <a:endParaRPr dirty="0"/>
          </a:p>
        </p:txBody>
      </p:sp>
      <p:sp>
        <p:nvSpPr>
          <p:cNvPr id="640" name="Google Shape;640;p65"/>
          <p:cNvSpPr/>
          <p:nvPr/>
        </p:nvSpPr>
        <p:spPr>
          <a:xfrm>
            <a:off x="1816255" y="5386617"/>
            <a:ext cx="8922600" cy="369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scripts/submit_python_mpi.sh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6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serial jobs in parallel</a:t>
            </a:r>
            <a:endParaRPr/>
          </a:p>
        </p:txBody>
      </p:sp>
      <p:sp>
        <p:nvSpPr>
          <p:cNvPr id="646" name="Google Shape;646;p66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100" lvl="0" indent="-190439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Not all code is designed to run with MPI (nor always makes sense to do so)</a:t>
            </a:r>
            <a:endParaRPr/>
          </a:p>
          <a:p>
            <a:pPr marL="228600" lvl="0" indent="0" algn="l" rtl="0">
              <a:lnSpc>
                <a:spcPct val="115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/>
          </a:p>
          <a:p>
            <a:pPr marL="241100" lvl="0" indent="-190439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RC has a couple different tools that lets users run serial programs in parallel</a:t>
            </a:r>
            <a:endParaRPr/>
          </a:p>
          <a:p>
            <a:pPr marL="68580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3"/>
              </a:rPr>
              <a:t>RC LoadBalancer</a:t>
            </a:r>
            <a:endParaRPr sz="1800" u="sng">
              <a:solidFill>
                <a:schemeClr val="hlink"/>
              </a:solidFill>
            </a:endParaRPr>
          </a:p>
          <a:p>
            <a:pPr marL="68580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4"/>
              </a:rPr>
              <a:t>GNU Parallel</a:t>
            </a:r>
            <a:endParaRPr sz="1800"/>
          </a:p>
          <a:p>
            <a:pPr marL="2286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228600" lvl="0" indent="-2413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Example in: </a:t>
            </a: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scripts/python_loadbalance.sh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47" name="Google Shape;647;p66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48" name="Google Shape;648;p6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49" name="Google Shape;649;p6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67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655" name="Google Shape;655;p67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56" name="Google Shape;656;p6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57" name="Google Shape;657;p6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0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1/31/2023</a:t>
            </a:r>
          </a:p>
        </p:txBody>
      </p:sp>
      <p:sp>
        <p:nvSpPr>
          <p:cNvPr id="208" name="Google Shape;208;p3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09" name="Google Shape;209;p3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210" name="Google Shape;2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0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212" name="Google Shape;212;p30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213" name="Google Shape;213;p30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214" name="Google Shape;214;p30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5" name="Google Shape;215;p30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6" name="Google Shape;216;p30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30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8" name="Google Shape;218;p30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9" name="Google Shape;219;p30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220" name="Google Shape;220;p30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221" name="Google Shape;22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0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663" name="Google Shape;663;p68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284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our job to run in the background</a:t>
            </a:r>
            <a:endParaRPr sz="2398"/>
          </a:p>
          <a:p>
            <a:pPr marL="241099" lvl="0" indent="-22841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to work on program in real time</a:t>
            </a:r>
            <a:endParaRPr/>
          </a:p>
          <a:p>
            <a:pPr marL="1147132" lvl="1" indent="-22841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Great for testing, debugging</a:t>
            </a:r>
            <a:endParaRPr sz="2398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398">
              <a:solidFill>
                <a:srgbClr val="2F2B20"/>
              </a:solidFill>
            </a:endParaRPr>
          </a:p>
          <a:p>
            <a:pPr marL="228600" lvl="0" indent="-266573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rgbClr val="2F2B20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We can get access to a compute node interactively with </a:t>
            </a:r>
            <a:r>
              <a:rPr lang="en-US" sz="23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sinteractive</a:t>
            </a:r>
            <a:endParaRPr sz="2398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286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398">
              <a:solidFill>
                <a:srgbClr val="2F2B20"/>
              </a:solidFill>
            </a:endParaRPr>
          </a:p>
          <a:p>
            <a:pPr marL="241100" lvl="0" indent="-2284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For example, let’s run the R job we previously ran as a batch job, but this time let’s do it interactively</a:t>
            </a:r>
            <a:endParaRPr sz="2398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664" name="Google Shape;664;p68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65" name="Google Shape;665;p6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66" name="Google Shape;666;p6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interactive job</a:t>
            </a:r>
            <a:endParaRPr/>
          </a:p>
        </p:txBody>
      </p:sp>
      <p:sp>
        <p:nvSpPr>
          <p:cNvPr id="672" name="Google Shape;672;p69"/>
          <p:cNvSpPr txBox="1">
            <a:spLocks noGrp="1"/>
          </p:cNvSpPr>
          <p:nvPr>
            <p:ph type="body" idx="1"/>
          </p:nvPr>
        </p:nvSpPr>
        <p:spPr>
          <a:xfrm>
            <a:off x="636319" y="1801875"/>
            <a:ext cx="111558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40000" lnSpcReduction="20000"/>
          </a:bodyPr>
          <a:lstStyle/>
          <a:p>
            <a:pPr marL="241099" marR="5075" lvl="0" indent="-215710" algn="l" rtl="0">
              <a:lnSpc>
                <a:spcPct val="98666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5050"/>
              <a:t>T</a:t>
            </a:r>
            <a:r>
              <a:rPr lang="en-US" sz="5050">
                <a:solidFill>
                  <a:srgbClr val="2F2B20"/>
                </a:solidFill>
              </a:rPr>
              <a:t>o work with R interactively, we request time from Alpine</a:t>
            </a:r>
            <a:endParaRPr sz="5050"/>
          </a:p>
          <a:p>
            <a:pPr marL="241099" marR="441593" lvl="0" indent="-215710" algn="l" rtl="0">
              <a:lnSpc>
                <a:spcPct val="98666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When the resources become available the job starts</a:t>
            </a:r>
            <a:endParaRPr sz="5050"/>
          </a:p>
          <a:p>
            <a:pPr marL="241099" lvl="0" indent="-21571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Commands to run:</a:t>
            </a:r>
            <a:endParaRPr sz="5050"/>
          </a:p>
          <a:p>
            <a:pPr marL="582894" lvl="0" indent="0" algn="l" rtl="0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endParaRPr sz="505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582894" lvl="0" indent="0" algn="l" rtl="0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endParaRPr sz="505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41100" lvl="0" indent="-215712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Once we receive a prompt, then:</a:t>
            </a:r>
            <a:endParaRPr sz="5050">
              <a:solidFill>
                <a:srgbClr val="2F2B20"/>
              </a:solidFill>
            </a:endParaRPr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>
              <a:solidFill>
                <a:srgbClr val="2F2B20"/>
              </a:solidFill>
            </a:endParaRPr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/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/>
          </a:p>
          <a:p>
            <a:pPr marL="0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endParaRPr sz="5050">
              <a:solidFill>
                <a:srgbClr val="2F2B20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endParaRPr sz="5050">
              <a:solidFill>
                <a:srgbClr val="2F2B20"/>
              </a:solidFill>
            </a:endParaRPr>
          </a:p>
          <a:p>
            <a:pPr marL="241099" lvl="0" indent="-21571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Once we finish we must exit! (job will time out eventually) </a:t>
            </a:r>
            <a:endParaRPr sz="5050"/>
          </a:p>
          <a:p>
            <a:pPr marL="241099" lvl="0" indent="-63945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endParaRPr>
              <a:solidFill>
                <a:srgbClr val="2F2B20"/>
              </a:solidFill>
            </a:endParaRPr>
          </a:p>
          <a:p>
            <a:pPr marL="12689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endParaRPr>
              <a:solidFill>
                <a:srgbClr val="2F2B20"/>
              </a:solidFill>
            </a:endParaRPr>
          </a:p>
        </p:txBody>
      </p:sp>
      <p:sp>
        <p:nvSpPr>
          <p:cNvPr id="673" name="Google Shape;673;p69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74" name="Google Shape;674;p6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75" name="Google Shape;675;p6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  <p:sp>
        <p:nvSpPr>
          <p:cNvPr id="676" name="Google Shape;676;p69"/>
          <p:cNvSpPr/>
          <p:nvPr/>
        </p:nvSpPr>
        <p:spPr>
          <a:xfrm>
            <a:off x="1007600" y="2758100"/>
            <a:ext cx="7728900" cy="400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sinteractive –-time=00:10:00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7" name="Google Shape;677;p69"/>
          <p:cNvSpPr/>
          <p:nvPr/>
        </p:nvSpPr>
        <p:spPr>
          <a:xfrm>
            <a:off x="1046751" y="3555400"/>
            <a:ext cx="7689900" cy="1015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R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programs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Rscript R_program.R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8" name="Google Shape;678;p69"/>
          <p:cNvSpPr/>
          <p:nvPr/>
        </p:nvSpPr>
        <p:spPr>
          <a:xfrm>
            <a:off x="1046776" y="5140275"/>
            <a:ext cx="7689900" cy="400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exit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70"/>
          <p:cNvSpPr txBox="1">
            <a:spLocks noGrp="1"/>
          </p:cNvSpPr>
          <p:nvPr>
            <p:ph type="title"/>
          </p:nvPr>
        </p:nvSpPr>
        <p:spPr>
          <a:xfrm>
            <a:off x="838200" y="32063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Thank you!</a:t>
            </a:r>
            <a:endParaRPr/>
          </a:p>
        </p:txBody>
      </p:sp>
      <p:sp>
        <p:nvSpPr>
          <p:cNvPr id="684" name="Google Shape;684;p70"/>
          <p:cNvSpPr txBox="1">
            <a:spLocks noGrp="1"/>
          </p:cNvSpPr>
          <p:nvPr>
            <p:ph type="body" idx="1"/>
          </p:nvPr>
        </p:nvSpPr>
        <p:spPr>
          <a:xfrm>
            <a:off x="882575" y="1427080"/>
            <a:ext cx="10965000" cy="47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59055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marR="59055" lvl="0" indent="-4064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dirty="0"/>
              <a:t>Survey: 	</a:t>
            </a:r>
            <a:r>
              <a:rPr lang="en-US" u="sng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r>
              <a:rPr lang="en-US" dirty="0">
                <a:solidFill>
                  <a:schemeClr val="accent3"/>
                </a:solidFill>
              </a:rPr>
              <a:t> </a:t>
            </a:r>
          </a:p>
          <a:p>
            <a:pPr marL="457200" marR="59055" lvl="0" indent="-4064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endParaRPr dirty="0"/>
          </a:p>
          <a:p>
            <a:pPr marL="457200" marR="59055" lvl="0" indent="-4064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sz="2800" dirty="0"/>
              <a:t>Contact information: </a:t>
            </a:r>
            <a:r>
              <a:rPr lang="en-US" u="sng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rc-help@Colorado.edu</a:t>
            </a:r>
            <a:endParaRPr sz="600" dirty="0">
              <a:solidFill>
                <a:srgbClr val="0070C0"/>
              </a:solidFill>
            </a:endParaRPr>
          </a:p>
          <a:p>
            <a:pPr marL="0" marR="59055" lvl="0" indent="0" algn="l" rtl="0">
              <a:lnSpc>
                <a:spcPct val="120000"/>
              </a:lnSpc>
              <a:spcBef>
                <a:spcPts val="188"/>
              </a:spcBef>
              <a:spcAft>
                <a:spcPts val="0"/>
              </a:spcAft>
              <a:buNone/>
            </a:pPr>
            <a:endParaRPr sz="2100" dirty="0">
              <a:solidFill>
                <a:schemeClr val="accent5"/>
              </a:solidFill>
            </a:endParaRPr>
          </a:p>
          <a:p>
            <a:pPr marL="457200" lvl="0" indent="-4064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sz="2800" dirty="0" err="1"/>
              <a:t>Slurm</a:t>
            </a:r>
            <a:r>
              <a:rPr lang="en-US" sz="2800" dirty="0"/>
              <a:t> Commands:  </a:t>
            </a:r>
            <a:r>
              <a:rPr lang="en-US" sz="2800" u="sng" dirty="0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https://slurm.schedmd.com/quickstart.html</a:t>
            </a:r>
            <a:endParaRPr i="1" dirty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sp>
        <p:nvSpPr>
          <p:cNvPr id="685" name="Google Shape;685;p70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86" name="Google Shape;686;p7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87" name="Google Shape;687;p7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36" name="Google Shape;336;p32"/>
          <p:cNvSpPr txBox="1">
            <a:spLocks noGrp="1"/>
          </p:cNvSpPr>
          <p:nvPr>
            <p:ph type="body" idx="1"/>
          </p:nvPr>
        </p:nvSpPr>
        <p:spPr>
          <a:xfrm>
            <a:off x="5106222" y="1525313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Alpine is the 3rd-generation HPC cluster at CURC, following: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Janus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RMACC Summit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Alpine is a heterogeneous cluster with hardware currently provided by CU Boulder, CSU, and Anschutz Medical Campus</a:t>
            </a:r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Access is available to CU Boulder, CSU, AMC, and RMACC users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337" name="Google Shape;33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grpSp>
        <p:nvGrpSpPr>
          <p:cNvPr id="338" name="Google Shape;338;p32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39" name="Google Shape;339;p32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4" name="Google Shape;344;p32"/>
            <p:cNvCxnSpPr>
              <a:stCxn id="343" idx="3"/>
              <a:endCxn id="33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32"/>
            <p:cNvCxnSpPr>
              <a:stCxn id="343" idx="3"/>
              <a:endCxn id="34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6" name="Google Shape;346;p32"/>
            <p:cNvCxnSpPr>
              <a:stCxn id="339" idx="2"/>
              <a:endCxn id="34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7" name="Google Shape;347;p32"/>
            <p:cNvCxnSpPr>
              <a:endCxn id="34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8" name="Google Shape;348;p32"/>
            <p:cNvCxnSpPr>
              <a:endCxn id="34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9" name="Google Shape;349;p32"/>
            <p:cNvCxnSpPr>
              <a:stCxn id="340" idx="3"/>
              <a:endCxn id="34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350;p32"/>
            <p:cNvCxnSpPr>
              <a:stCxn id="342" idx="3"/>
              <a:endCxn id="34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1" name="Google Shape;351;p32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58" name="Google Shape;358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Hardware on Alpine will continue to be purchased and released in stages:</a:t>
            </a:r>
            <a:br>
              <a:rPr lang="en-US" sz="2400" dirty="0"/>
            </a:b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Alpine (stage 3):</a:t>
            </a:r>
            <a:endParaRPr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184 General CPU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64 Core, 3.74G RAM/Core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8 NVIDIA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NVIDIA A100 (atop General CPU node)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8 AMD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AMD MI100 (atop General CPU node)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12 AMD High-Memory Nodes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48 Core, 21.5G RAM/Core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Additional Hardware contributed by CSU, AMC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Nodes which boost priority for CSU/AMC users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endParaRPr lang="en-US" i="1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■"/>
            </a:pPr>
            <a:endParaRPr sz="2800" dirty="0"/>
          </a:p>
        </p:txBody>
      </p:sp>
      <p:sp>
        <p:nvSpPr>
          <p:cNvPr id="359" name="Google Shape;359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grpSp>
        <p:nvGrpSpPr>
          <p:cNvPr id="360" name="Google Shape;360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61" name="Google Shape;361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6" name="Google Shape;366;p33"/>
            <p:cNvCxnSpPr>
              <a:stCxn id="365" idx="3"/>
              <a:endCxn id="361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7" name="Google Shape;367;p33"/>
            <p:cNvCxnSpPr>
              <a:stCxn id="365" idx="3"/>
              <a:endCxn id="364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8" name="Google Shape;368;p33"/>
            <p:cNvCxnSpPr>
              <a:stCxn id="361" idx="2"/>
              <a:endCxn id="364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9" name="Google Shape;369;p33"/>
            <p:cNvCxnSpPr>
              <a:endCxn id="362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33"/>
            <p:cNvCxnSpPr>
              <a:endCxn id="364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1" name="Google Shape;371;p33"/>
            <p:cNvCxnSpPr>
              <a:stCxn id="362" idx="3"/>
              <a:endCxn id="363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33"/>
            <p:cNvCxnSpPr>
              <a:stCxn id="364" idx="3"/>
              <a:endCxn id="363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3" name="Google Shape;373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276" name="Google Shape;276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Interconnect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CPU nodes</a:t>
            </a:r>
            <a:r>
              <a:rPr lang="en-US" sz="1800" dirty="0"/>
              <a:t>: HDR-100 InfiniBand (200Gb inter-node fabric)</a:t>
            </a:r>
            <a:endParaRPr sz="18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GPU nodes</a:t>
            </a:r>
            <a:r>
              <a:rPr lang="en-US" sz="1800" dirty="0"/>
              <a:t>: 2x25 Gb Ethernet +</a:t>
            </a:r>
            <a:r>
              <a:rPr lang="en-US" sz="1800" dirty="0" err="1"/>
              <a:t>RoCE</a:t>
            </a:r>
            <a:endParaRPr sz="1800"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sz="1800" dirty="0" err="1"/>
              <a:t>nvlink</a:t>
            </a:r>
            <a:r>
              <a:rPr lang="en-US" sz="1800" dirty="0"/>
              <a:t> compatibility in progress</a:t>
            </a:r>
            <a:endParaRPr sz="18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Scratch Storage</a:t>
            </a:r>
            <a:r>
              <a:rPr lang="en-US" sz="1800" dirty="0"/>
              <a:t>: 25Gb Ethernet +</a:t>
            </a:r>
            <a:r>
              <a:rPr lang="en-US" sz="1800" dirty="0" err="1"/>
              <a:t>RoCE</a:t>
            </a:r>
            <a:endParaRPr sz="1800" dirty="0"/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Operating System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 dirty="0"/>
              <a:t>RedHat Enterprise Linux version 8 operating system</a:t>
            </a:r>
            <a:endParaRPr sz="1800" dirty="0"/>
          </a:p>
        </p:txBody>
      </p:sp>
      <p:sp>
        <p:nvSpPr>
          <p:cNvPr id="277" name="Google Shape;277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grpSp>
        <p:nvGrpSpPr>
          <p:cNvPr id="278" name="Google Shape;278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279" name="Google Shape;279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4" name="Google Shape;284;p33"/>
            <p:cNvCxnSpPr>
              <a:stCxn id="283" idx="3"/>
              <a:endCxn id="27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5" name="Google Shape;285;p33"/>
            <p:cNvCxnSpPr>
              <a:stCxn id="283" idx="3"/>
              <a:endCxn id="28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6" name="Google Shape;286;p33"/>
            <p:cNvCxnSpPr>
              <a:stCxn id="279" idx="2"/>
              <a:endCxn id="28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7" name="Google Shape;287;p33"/>
            <p:cNvCxnSpPr>
              <a:endCxn id="28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8" name="Google Shape;288;p33"/>
            <p:cNvCxnSpPr>
              <a:endCxn id="28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9" name="Google Shape;289;p33"/>
            <p:cNvCxnSpPr>
              <a:stCxn id="280" idx="3"/>
              <a:endCxn id="28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0" name="Google Shape;290;p33"/>
            <p:cNvCxnSpPr>
              <a:stCxn id="282" idx="3"/>
              <a:endCxn id="28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1" name="Google Shape;291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4"/>
          <p:cNvSpPr txBox="1">
            <a:spLocks noGrp="1"/>
          </p:cNvSpPr>
          <p:nvPr>
            <p:ph type="title"/>
          </p:nvPr>
        </p:nvSpPr>
        <p:spPr>
          <a:xfrm>
            <a:off x="838200" y="53290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Submitting Jobs via Terminal</a:t>
            </a:r>
            <a:endParaRPr/>
          </a:p>
        </p:txBody>
      </p:sp>
      <p:sp>
        <p:nvSpPr>
          <p:cNvPr id="297" name="Google Shape;297;p34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98" name="Google Shape;298;p3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99" name="Google Shape;299;p3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RC Access: Logging in</a:t>
            </a:r>
            <a:endParaRPr dirty="0"/>
          </a:p>
        </p:txBody>
      </p:sp>
      <p:sp>
        <p:nvSpPr>
          <p:cNvPr id="590" name="Google Shape;590;p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To login to an RC login node:</a:t>
            </a:r>
            <a:endParaRPr sz="2400" dirty="0"/>
          </a:p>
          <a:p>
            <a:pPr marL="1778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US" sz="27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username&gt;@login.rc.colorado.edu</a:t>
            </a:r>
            <a:endParaRPr sz="27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br>
              <a:rPr lang="en-US" sz="2500" dirty="0"/>
            </a:br>
            <a:r>
              <a:rPr lang="en-US" sz="2400" dirty="0"/>
              <a:t>Supply your </a:t>
            </a:r>
            <a:r>
              <a:rPr lang="en-US" sz="2400" dirty="0" err="1"/>
              <a:t>IdentiKey</a:t>
            </a:r>
            <a:r>
              <a:rPr lang="en-US" sz="2400" dirty="0"/>
              <a:t> password and your Duo app will alert you to confirm the login</a:t>
            </a: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400" dirty="0"/>
              <a:t>*CU and CSU exclusive</a:t>
            </a: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</p:txBody>
      </p:sp>
      <p:sp>
        <p:nvSpPr>
          <p:cNvPr id="591" name="Google Shape;591;p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cxnSp>
        <p:nvCxnSpPr>
          <p:cNvPr id="592" name="Google Shape;592;p47"/>
          <p:cNvCxnSpPr/>
          <p:nvPr/>
        </p:nvCxnSpPr>
        <p:spPr>
          <a:xfrm rot="10800000" flipH="1">
            <a:off x="803407" y="4801642"/>
            <a:ext cx="10585200" cy="93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</TotalTime>
  <Words>2992</Words>
  <Application>Microsoft Office PowerPoint</Application>
  <PresentationFormat>Widescreen</PresentationFormat>
  <Paragraphs>583</Paragraphs>
  <Slides>42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42</vt:i4>
      </vt:variant>
    </vt:vector>
  </HeadingPairs>
  <TitlesOfParts>
    <vt:vector size="55" baseType="lpstr">
      <vt:lpstr>Helvetica Neue Light</vt:lpstr>
      <vt:lpstr>Helvetica Neue</vt:lpstr>
      <vt:lpstr>Consolas</vt:lpstr>
      <vt:lpstr>Tahoma</vt:lpstr>
      <vt:lpstr>Courier</vt:lpstr>
      <vt:lpstr>Arial</vt:lpstr>
      <vt:lpstr>Times New Roman</vt:lpstr>
      <vt:lpstr>Arial Black</vt:lpstr>
      <vt:lpstr>Lato</vt:lpstr>
      <vt:lpstr>Calibri</vt:lpstr>
      <vt:lpstr>Courier New</vt:lpstr>
      <vt:lpstr>Office Theme</vt:lpstr>
      <vt:lpstr>Office Theme</vt:lpstr>
      <vt:lpstr>Alpine Job Submission</vt:lpstr>
      <vt:lpstr>HPC Job Submission </vt:lpstr>
      <vt:lpstr>Outline</vt:lpstr>
      <vt:lpstr>HPC - High Performance Computing</vt:lpstr>
      <vt:lpstr>HPC Cluster: Alpine </vt:lpstr>
      <vt:lpstr>HPC Cluster: Alpine </vt:lpstr>
      <vt:lpstr>HPC Cluster: Alpine </vt:lpstr>
      <vt:lpstr>Submitting Jobs via Terminal</vt:lpstr>
      <vt:lpstr>RC Access: Logging in</vt:lpstr>
      <vt:lpstr>RC Access: Logging in</vt:lpstr>
      <vt:lpstr>Working on RC Resources</vt:lpstr>
      <vt:lpstr>Working Directory</vt:lpstr>
      <vt:lpstr>Jobs</vt:lpstr>
      <vt:lpstr>HPC - High Performance Computing</vt:lpstr>
      <vt:lpstr>HPC - High Performance Computing</vt:lpstr>
      <vt:lpstr>Batch Jobs</vt:lpstr>
      <vt:lpstr>Submit your first batch job</vt:lpstr>
      <vt:lpstr>Anatomy of a job script </vt:lpstr>
      <vt:lpstr>Anatomy of a job script  open alpine_scripts/submit_test.sh (nano or vim)</vt:lpstr>
      <vt:lpstr>Job Options</vt:lpstr>
      <vt:lpstr>Alpine Partitions</vt:lpstr>
      <vt:lpstr>Quality of Service</vt:lpstr>
      <vt:lpstr>Writing your first job script</vt:lpstr>
      <vt:lpstr>Your turn!</vt:lpstr>
      <vt:lpstr>Job details of sleep.sh</vt:lpstr>
      <vt:lpstr>Job Output</vt:lpstr>
      <vt:lpstr>Checking your jobs (1)</vt:lpstr>
      <vt:lpstr>Checking your jobs (2)</vt:lpstr>
      <vt:lpstr>Software and Jobs</vt:lpstr>
      <vt:lpstr>Software and Jobs (2)</vt:lpstr>
      <vt:lpstr>Example 1: Serial R Code</vt:lpstr>
      <vt:lpstr>Running an external program</vt:lpstr>
      <vt:lpstr>GPU Jobs</vt:lpstr>
      <vt:lpstr>GPU Jobs</vt:lpstr>
      <vt:lpstr>GPU Job Script Example</vt:lpstr>
      <vt:lpstr>Advanced Job Scripts</vt:lpstr>
      <vt:lpstr>Running an mpi job</vt:lpstr>
      <vt:lpstr>Running serial jobs in parallel</vt:lpstr>
      <vt:lpstr>Interactive Jobs</vt:lpstr>
      <vt:lpstr>Interactive jobs</vt:lpstr>
      <vt:lpstr>Running an interactive job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Alpine Job Submission</dc:title>
  <cp:lastModifiedBy>Trevor Alan Hall</cp:lastModifiedBy>
  <cp:revision>4</cp:revision>
  <dcterms:modified xsi:type="dcterms:W3CDTF">2023-01-31T17:30:36Z</dcterms:modified>
</cp:coreProperties>
</file>